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Average"/>
      <p:regular r:id="rId75"/>
    </p:embeddedFont>
    <p:embeddedFont>
      <p:font typeface="Roboto Mon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C5608D-0131-4886-BF17-7A7B74D9E7B8}">
  <a:tblStyle styleId="{07C5608D-0131-4886-BF17-7A7B74D9E7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82EA6ED-B407-4F48-BE5F-CB8F96E8F17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Average-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Mono-bold.fntdata"/><Relationship Id="rId32" Type="http://schemas.openxmlformats.org/officeDocument/2006/relationships/slide" Target="slides/slide27.xml"/><Relationship Id="rId76" Type="http://schemas.openxmlformats.org/officeDocument/2006/relationships/font" Target="fonts/RobotoMono-regular.fntdata"/><Relationship Id="rId35" Type="http://schemas.openxmlformats.org/officeDocument/2006/relationships/slide" Target="slides/slide30.xml"/><Relationship Id="rId79" Type="http://schemas.openxmlformats.org/officeDocument/2006/relationships/font" Target="fonts/RobotoMono-boldItalic.fntdata"/><Relationship Id="rId34" Type="http://schemas.openxmlformats.org/officeDocument/2006/relationships/slide" Target="slides/slide29.xml"/><Relationship Id="rId78" Type="http://schemas.openxmlformats.org/officeDocument/2006/relationships/font" Target="fonts/RobotoMono-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usinessinsider.com/how-does-googles-waymo-self-driving-car-work-graphic-2017-1"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ea188220b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ea188220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985ca9100_0_4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985ca910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985ca9100_0_5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985ca910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6a3d39d0c3_0_8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6a3d39d0c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b457b730e_0_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6b457b73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Especially during COVID, daily life is powered by CS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6b457b730e_0_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6b457b730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http://www.businessinsider.com/how-does-googles-waymo-self-driving-car-work-graphic-2017-1</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6b457b730e_0_1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6b457b730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Mapping the human genome (algorithms to match parts up), Quant stock trading algorithms, art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6b457b730e_0_2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6b457b730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961de4b87_0_9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6961de4b87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961de4b87_0_7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961de4b87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6a3d39d0c3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6a3d39d0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that we know this, how does running code work?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25985ca9100_0_3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25985ca910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a3d39d0c3_0_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a3d39d0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you write gets given to the “compiler”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6a3d39d0c3_0_1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6a3d39d0c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6a3d39d0c3_0_2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6a3d39d0c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6a3d39d0c3_0_3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6a3d39d0c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6a3d39d0c3_0_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6a3d39d0c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6961de4b87_0_73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6961de4b87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6961de4b87_0_73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6961de4b87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6961de4b87_0_7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6961de4b87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961de4b87_0_78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961de4b87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961de4b87_0_25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6961de4b8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362afcbf5c0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362afcbf5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of curiosity - quick show of hands, how many people here watch YouTube?</a:t>
            </a:r>
            <a:br>
              <a:rPr lang="en"/>
            </a:br>
            <a:br>
              <a:rPr lang="en"/>
            </a:br>
            <a:r>
              <a:rPr lang="en"/>
              <a:t>I’m looking forward to learning about all of you this week.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6b457b730e_0_6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6b457b730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6b457b730e_0_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6b457b730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6b457b730e_0_8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6b457b730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6b475a6313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6b475a63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6b475a6313_0_1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6b475a63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6b457b730e_0_8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6b457b730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6b457b730e_0_9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6b457b730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6961de4b87_0_30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6961de4b8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6961de4b87_0_3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6961de4b8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and b are letters, so how do you add them together? You don’t! You are adding together the values that those letters are holding.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6961de4b87_0_32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6961de4b87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5985ca9100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5985ca91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of curiosity - quick show of hands, how many people here watch YouTube?</a:t>
            </a:r>
            <a:br>
              <a:rPr lang="en"/>
            </a:br>
            <a:br>
              <a:rPr lang="en"/>
            </a:br>
            <a:r>
              <a:rPr lang="en"/>
              <a:t>I’m looking forward to learning about all of you this week.</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6961de4b87_0_5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6961de4b87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6961de4b87_0_58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6961de4b87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6961de4b87_0_5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6961de4b87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6961de4b87_0_59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6961de4b87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6961de4b87_0_60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6961de4b87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6961de4b87_0_60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6961de4b87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6961de4b87_0_6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6961de4b87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6961de4b87_0_62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6961de4b87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6961de4b87_0_63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6961de4b87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6961de4b87_0_6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6961de4b87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6961de4b87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6961de4b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3rd-5th form</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6961de4b87_0_64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6961de4b87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6961de4b87_0_6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6961de4b8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6961de4b87_0_66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961de4b87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6961de4b87_0_26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6961de4b8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6961de4b87_0_26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6961de4b8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6961de4b87_0_27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6961de4b8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6961de4b87_0_25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6961de4b8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6961de4b87_0_81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6961de4b87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6961de4b87_0_8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6961de4b87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6961de4b87_0_82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6961de4b87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62afcbf5c0_0_1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62afcbf5c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6961de4b87_0_84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6961de4b87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6961de4b87_0_85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6961de4b87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6961de4b87_0_86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6961de4b87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6961de4b87_0_88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6961de4b87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6961de4b87_0_89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6961de4b87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6961de4b87_0_90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6961de4b87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6961de4b87_0_5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961de4b8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6961de4b87_0_6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6961de4b8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to understand what the software that we write is doing, we need to know *some* stuff about the hardware.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6961de4b87_0_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6961de4b8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6961de4b87_0_9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6961de4b8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Python, the language we’ll be learning in this course.</a:t>
            </a:r>
            <a:endParaRPr/>
          </a:p>
          <a:p>
            <a:pPr indent="0" lvl="0" marL="0" rtl="0" algn="l">
              <a:spcBef>
                <a:spcPts val="0"/>
              </a:spcBef>
              <a:spcAft>
                <a:spcPts val="0"/>
              </a:spcAft>
              <a:buClr>
                <a:schemeClr val="dk1"/>
              </a:buClr>
              <a:buSzPts val="1100"/>
              <a:buFont typeface="Arial"/>
              <a:buNone/>
            </a:pPr>
            <a:r>
              <a:rPr lang="en">
                <a:solidFill>
                  <a:schemeClr val="dk1"/>
                </a:solidFill>
              </a:rPr>
              <a:t>But to understand what the software that we write is doing, we need to know *some* stuff about the hardware.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6961de4b87_0_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6961de4b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6961de4b87_0_2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6961de4b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You’re in really good hands here.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985ca9100_0_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985ca910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romannurik.github.io/SlidesCodeHighlighte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211425" y="1941275"/>
            <a:ext cx="5206200" cy="784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BE0712"/>
              </a:buClr>
              <a:buSzPts val="3200"/>
              <a:buFont typeface="Calibri"/>
              <a:buNone/>
              <a:defRPr b="1" i="0" sz="3200" u="none" cap="none" strike="noStrike">
                <a:solidFill>
                  <a:srgbClr val="BE0712"/>
                </a:solidFill>
                <a:latin typeface="Calibri"/>
                <a:ea typeface="Calibri"/>
                <a:cs typeface="Calibri"/>
                <a:sym typeface="Calibri"/>
              </a:defRPr>
            </a:lvl1pPr>
            <a:lvl2pPr lvl="1"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lvl="2"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lvl="3"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lvl="4"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lvl="5"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6pPr>
            <a:lvl7pPr lvl="6"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7pPr>
            <a:lvl8pPr lvl="7"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8pPr>
            <a:lvl9pPr lvl="8"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12" name="Google Shape;12;p2"/>
          <p:cNvSpPr txBox="1"/>
          <p:nvPr>
            <p:ph idx="1" type="subTitle"/>
          </p:nvPr>
        </p:nvSpPr>
        <p:spPr>
          <a:xfrm>
            <a:off x="161925" y="2612325"/>
            <a:ext cx="5380800" cy="784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400"/>
              <a:buFont typeface="Calibri"/>
              <a:buNone/>
              <a:defRPr b="0" i="0" sz="2400" u="none" cap="none" strike="noStrike">
                <a:solidFill>
                  <a:schemeClr val="dk2"/>
                </a:solidFill>
                <a:latin typeface="Calibri"/>
                <a:ea typeface="Calibri"/>
                <a:cs typeface="Calibri"/>
                <a:sym typeface="Calibri"/>
              </a:defRPr>
            </a:lvl1pPr>
            <a:lvl2pPr lvl="1"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cxnSp>
        <p:nvCxnSpPr>
          <p:cNvPr id="13" name="Google Shape;13;p2"/>
          <p:cNvCxnSpPr/>
          <p:nvPr/>
        </p:nvCxnSpPr>
        <p:spPr>
          <a:xfrm>
            <a:off x="290700" y="2669200"/>
            <a:ext cx="8443800" cy="0"/>
          </a:xfrm>
          <a:prstGeom prst="straightConnector1">
            <a:avLst/>
          </a:prstGeom>
          <a:noFill/>
          <a:ln cap="flat" cmpd="sng" w="19050">
            <a:solidFill>
              <a:srgbClr val="1072BD"/>
            </a:solidFill>
            <a:prstDash val="dot"/>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166800" y="92501"/>
            <a:ext cx="8229600" cy="4953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rgbClr val="BE0712"/>
              </a:buClr>
              <a:buSzPts val="2400"/>
              <a:buFont typeface="Calibri"/>
              <a:buNone/>
              <a:defRPr b="1" sz="2400">
                <a:solidFill>
                  <a:srgbClr val="BE0712"/>
                </a:solidFill>
                <a:latin typeface="Calibri"/>
                <a:ea typeface="Calibri"/>
                <a:cs typeface="Calibri"/>
                <a:sym typeface="Calibri"/>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cxnSp>
        <p:nvCxnSpPr>
          <p:cNvPr id="16" name="Google Shape;16;p3"/>
          <p:cNvCxnSpPr/>
          <p:nvPr/>
        </p:nvCxnSpPr>
        <p:spPr>
          <a:xfrm>
            <a:off x="243000" y="587800"/>
            <a:ext cx="8443800" cy="0"/>
          </a:xfrm>
          <a:prstGeom prst="straightConnector1">
            <a:avLst/>
          </a:prstGeom>
          <a:noFill/>
          <a:ln cap="flat" cmpd="sng" w="19050">
            <a:solidFill>
              <a:srgbClr val="1072BD"/>
            </a:solidFill>
            <a:prstDash val="dot"/>
            <a:round/>
            <a:headEnd len="med" w="med" type="none"/>
            <a:tailEnd len="med" w="med" type="none"/>
          </a:ln>
        </p:spPr>
      </p:cxnSp>
      <p:sp>
        <p:nvSpPr>
          <p:cNvPr id="17" name="Google Shape;17;p3"/>
          <p:cNvSpPr txBox="1"/>
          <p:nvPr>
            <p:ph idx="1" type="body"/>
          </p:nvPr>
        </p:nvSpPr>
        <p:spPr>
          <a:xfrm>
            <a:off x="243000" y="556500"/>
            <a:ext cx="8443800" cy="4153800"/>
          </a:xfrm>
          <a:prstGeom prst="rect">
            <a:avLst/>
          </a:prstGeom>
          <a:noFill/>
          <a:ln>
            <a:noFill/>
          </a:ln>
        </p:spPr>
        <p:txBody>
          <a:bodyPr anchorCtr="0" anchor="t" bIns="91425" lIns="91425" spcFirstLastPara="1" rIns="91425" wrap="square" tIns="91425">
            <a:noAutofit/>
          </a:bodyPr>
          <a:lstStyle>
            <a:lvl1pPr indent="-355600" lvl="0" marL="457200" rtl="0">
              <a:spcBef>
                <a:spcPts val="600"/>
              </a:spcBef>
              <a:spcAft>
                <a:spcPts val="0"/>
              </a:spcAft>
              <a:buSzPts val="2000"/>
              <a:buFont typeface="Calibri"/>
              <a:buChar char="●"/>
              <a:defRPr sz="2000">
                <a:latin typeface="Calibri"/>
                <a:ea typeface="Calibri"/>
                <a:cs typeface="Calibri"/>
                <a:sym typeface="Calibri"/>
              </a:defRPr>
            </a:lvl1pPr>
            <a:lvl2pPr indent="-355600" lvl="1" marL="914400" rtl="0">
              <a:spcBef>
                <a:spcPts val="0"/>
              </a:spcBef>
              <a:spcAft>
                <a:spcPts val="0"/>
              </a:spcAft>
              <a:buSzPts val="2000"/>
              <a:buFont typeface="Calibri"/>
              <a:buChar char="○"/>
              <a:defRPr sz="2000">
                <a:latin typeface="Calibri"/>
                <a:ea typeface="Calibri"/>
                <a:cs typeface="Calibri"/>
                <a:sym typeface="Calibri"/>
              </a:defRPr>
            </a:lvl2pPr>
            <a:lvl3pPr indent="-342900" lvl="2" marL="1371600" rtl="0">
              <a:spcBef>
                <a:spcPts val="0"/>
              </a:spcBef>
              <a:spcAft>
                <a:spcPts val="0"/>
              </a:spcAft>
              <a:buSzPts val="1800"/>
              <a:buFont typeface="Calibri"/>
              <a:buChar char="■"/>
              <a:defRPr sz="1800">
                <a:latin typeface="Calibri"/>
                <a:ea typeface="Calibri"/>
                <a:cs typeface="Calibri"/>
                <a:sym typeface="Calibri"/>
              </a:defRPr>
            </a:lvl3pPr>
            <a:lvl4pPr indent="-342900" lvl="3" marL="1828800" rtl="0">
              <a:spcBef>
                <a:spcPts val="0"/>
              </a:spcBef>
              <a:spcAft>
                <a:spcPts val="0"/>
              </a:spcAft>
              <a:buSzPts val="1800"/>
              <a:buFont typeface="Calibri"/>
              <a:buChar char="●"/>
              <a:defRPr>
                <a:latin typeface="Calibri"/>
                <a:ea typeface="Calibri"/>
                <a:cs typeface="Calibri"/>
                <a:sym typeface="Calibri"/>
              </a:defRPr>
            </a:lvl4pPr>
            <a:lvl5pPr indent="-342900" lvl="4" marL="2286000" rtl="0">
              <a:spcBef>
                <a:spcPts val="0"/>
              </a:spcBef>
              <a:spcAft>
                <a:spcPts val="0"/>
              </a:spcAft>
              <a:buSzPts val="1800"/>
              <a:buFont typeface="Calibri"/>
              <a:buChar char="○"/>
              <a:defRPr sz="1800">
                <a:latin typeface="Calibri"/>
                <a:ea typeface="Calibri"/>
                <a:cs typeface="Calibri"/>
                <a:sym typeface="Calibri"/>
              </a:defRPr>
            </a:lvl5pPr>
            <a:lvl6pPr indent="-342900" lvl="5" marL="2743200" rtl="0">
              <a:spcBef>
                <a:spcPts val="0"/>
              </a:spcBef>
              <a:spcAft>
                <a:spcPts val="0"/>
              </a:spcAft>
              <a:buSzPts val="1800"/>
              <a:buFont typeface="Calibri"/>
              <a:buChar char="■"/>
              <a:defRPr sz="1800">
                <a:latin typeface="Calibri"/>
                <a:ea typeface="Calibri"/>
                <a:cs typeface="Calibri"/>
                <a:sym typeface="Calibri"/>
              </a:defRPr>
            </a:lvl6pPr>
            <a:lvl7pPr indent="-342900" lvl="6" marL="3200400" rtl="0">
              <a:spcBef>
                <a:spcPts val="0"/>
              </a:spcBef>
              <a:spcAft>
                <a:spcPts val="0"/>
              </a:spcAft>
              <a:buSzPts val="1800"/>
              <a:buFont typeface="Calibri"/>
              <a:buChar char="●"/>
              <a:defRPr sz="1800">
                <a:latin typeface="Calibri"/>
                <a:ea typeface="Calibri"/>
                <a:cs typeface="Calibri"/>
                <a:sym typeface="Calibri"/>
              </a:defRPr>
            </a:lvl7pPr>
            <a:lvl8pPr indent="-342900" lvl="7" marL="3657600" rtl="0">
              <a:spcBef>
                <a:spcPts val="0"/>
              </a:spcBef>
              <a:spcAft>
                <a:spcPts val="0"/>
              </a:spcAft>
              <a:buSzPts val="1800"/>
              <a:buFont typeface="Calibri"/>
              <a:buChar char="○"/>
              <a:defRPr sz="1800">
                <a:latin typeface="Calibri"/>
                <a:ea typeface="Calibri"/>
                <a:cs typeface="Calibri"/>
                <a:sym typeface="Calibri"/>
              </a:defRPr>
            </a:lvl8pPr>
            <a:lvl9pPr indent="-342900" lvl="8" marL="4114800" rtl="0">
              <a:spcBef>
                <a:spcPts val="0"/>
              </a:spcBef>
              <a:spcAft>
                <a:spcPts val="0"/>
              </a:spcAft>
              <a:buSzPts val="1800"/>
              <a:buFont typeface="Calibri"/>
              <a:buChar char="■"/>
              <a:defRPr sz="1800">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4"/>
          <p:cNvSpPr txBox="1"/>
          <p:nvPr>
            <p:ph type="title"/>
          </p:nvPr>
        </p:nvSpPr>
        <p:spPr>
          <a:xfrm>
            <a:off x="928950" y="2143050"/>
            <a:ext cx="72861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BE0712"/>
              </a:buClr>
              <a:buSzPts val="3200"/>
              <a:buFont typeface="Calibri"/>
              <a:buNone/>
              <a:defRPr b="1" sz="3200">
                <a:solidFill>
                  <a:srgbClr val="BE0712"/>
                </a:solidFill>
                <a:latin typeface="Calibri"/>
                <a:ea typeface="Calibri"/>
                <a:cs typeface="Calibri"/>
                <a:sym typeface="Calibri"/>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 name="Shape 20"/>
        <p:cNvGrpSpPr/>
        <p:nvPr/>
      </p:nvGrpSpPr>
      <p:grpSpPr>
        <a:xfrm>
          <a:off x="0" y="0"/>
          <a:ext cx="0" cy="0"/>
          <a:chOff x="0" y="0"/>
          <a:chExt cx="0" cy="0"/>
        </a:xfrm>
      </p:grpSpPr>
      <p:sp>
        <p:nvSpPr>
          <p:cNvPr id="21" name="Google Shape;21;p5"/>
          <p:cNvSpPr txBox="1"/>
          <p:nvPr>
            <p:ph idx="1" type="body"/>
          </p:nvPr>
        </p:nvSpPr>
        <p:spPr>
          <a:xfrm>
            <a:off x="457200" y="215309"/>
            <a:ext cx="8229600" cy="5196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23" name="Shape 23"/>
        <p:cNvGrpSpPr/>
        <p:nvPr/>
      </p:nvGrpSpPr>
      <p:grpSpPr>
        <a:xfrm>
          <a:off x="0" y="0"/>
          <a:ext cx="0" cy="0"/>
          <a:chOff x="0" y="0"/>
          <a:chExt cx="0" cy="0"/>
        </a:xfrm>
      </p:grpSpPr>
      <p:graphicFrame>
        <p:nvGraphicFramePr>
          <p:cNvPr id="24" name="Google Shape;24;p7"/>
          <p:cNvGraphicFramePr/>
          <p:nvPr/>
        </p:nvGraphicFramePr>
        <p:xfrm>
          <a:off x="952500" y="2001400"/>
          <a:ext cx="3000000" cy="3000000"/>
        </p:xfrm>
        <a:graphic>
          <a:graphicData uri="http://schemas.openxmlformats.org/drawingml/2006/table">
            <a:tbl>
              <a:tblPr>
                <a:noFill/>
                <a:tableStyleId>{07C5608D-0131-4886-BF17-7A7B74D9E7B8}</a:tableStyleId>
              </a:tblPr>
              <a:tblGrid>
                <a:gridCol w="7239000"/>
              </a:tblGrid>
              <a:tr h="381000">
                <a:tc>
                  <a:txBody>
                    <a:bodyPr/>
                    <a:lstStyle/>
                    <a:p>
                      <a:pPr indent="0" lvl="0" marL="0" rtl="0" algn="l">
                        <a:lnSpc>
                          <a:spcPct val="150000"/>
                        </a:lnSpc>
                        <a:spcBef>
                          <a:spcPts val="0"/>
                        </a:spcBef>
                        <a:spcAft>
                          <a:spcPts val="0"/>
                        </a:spcAft>
                        <a:buNone/>
                      </a:pPr>
                      <a:r>
                        <a:rPr lang="en" sz="900">
                          <a:solidFill>
                            <a:srgbClr val="ECEFF1"/>
                          </a:solidFill>
                          <a:latin typeface="Roboto Mono"/>
                          <a:ea typeface="Roboto Mono"/>
                          <a:cs typeface="Roboto Mono"/>
                          <a:sym typeface="Roboto Mono"/>
                        </a:rPr>
                        <a:t>my_code = goes_here</a:t>
                      </a:r>
                      <a:endParaRPr/>
                    </a:p>
                  </a:txBody>
                  <a:tcPr marT="91425" marB="91425" marR="91425" marL="91425">
                    <a:solidFill>
                      <a:srgbClr val="212121"/>
                    </a:solidFill>
                  </a:tcPr>
                </a:tc>
              </a:tr>
            </a:tbl>
          </a:graphicData>
        </a:graphic>
      </p:graphicFrame>
      <p:sp>
        <p:nvSpPr>
          <p:cNvPr id="25" name="Google Shape;25;p7"/>
          <p:cNvSpPr txBox="1"/>
          <p:nvPr/>
        </p:nvSpPr>
        <p:spPr>
          <a:xfrm>
            <a:off x="995850" y="1344900"/>
            <a:ext cx="45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Calibri"/>
                <a:ea typeface="Calibri"/>
                <a:cs typeface="Calibri"/>
                <a:sym typeface="Calibri"/>
                <a:hlinkClick r:id="rId2"/>
              </a:rPr>
              <a:t>https://romannurik.github.io/SlidesCodeHighlighter/</a:t>
            </a:r>
            <a:endParaRPr>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D9EAD3"/>
        </a:solidFill>
      </p:bgPr>
    </p:bg>
    <p:spTree>
      <p:nvGrpSpPr>
        <p:cNvPr id="26" name="Shape 26"/>
        <p:cNvGrpSpPr/>
        <p:nvPr/>
      </p:nvGrpSpPr>
      <p:grpSpPr>
        <a:xfrm>
          <a:off x="0" y="0"/>
          <a:ext cx="0" cy="0"/>
          <a:chOff x="0" y="0"/>
          <a:chExt cx="0" cy="0"/>
        </a:xfrm>
      </p:grpSpPr>
      <p:sp>
        <p:nvSpPr>
          <p:cNvPr id="27" name="Google Shape;27;p8"/>
          <p:cNvSpPr txBox="1"/>
          <p:nvPr>
            <p:ph type="title"/>
          </p:nvPr>
        </p:nvSpPr>
        <p:spPr>
          <a:xfrm>
            <a:off x="525150" y="2082650"/>
            <a:ext cx="8093700" cy="9387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BE0712"/>
              </a:buClr>
              <a:buSzPts val="4800"/>
              <a:buNone/>
              <a:defRPr sz="4800">
                <a:solidFill>
                  <a:srgbClr val="BE0712"/>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9"/>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0" name="Google Shape;30;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hyperlink" Target="http://jamcoders.org.jm/" TargetMode="External"/><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8.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2pPr>
            <a:lvl3pPr lvl="2"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3pPr>
            <a:lvl4pPr lvl="3"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4pPr>
            <a:lvl5pPr lvl="4"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5pPr>
            <a:lvl6pPr lvl="5"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6pPr>
            <a:lvl7pPr lvl="6"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7pPr>
            <a:lvl8pPr lvl="7"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8pPr>
            <a:lvl9pPr lvl="8" rtl="0" algn="l">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1"/>
              </a:buClr>
              <a:buSzPts val="3000"/>
              <a:buFont typeface="Calibri"/>
              <a:buChar char="●"/>
              <a:defRPr i="0" sz="3000" u="none" cap="none" strike="noStrike">
                <a:solidFill>
                  <a:schemeClr val="dk1"/>
                </a:solidFill>
                <a:latin typeface="Calibri"/>
                <a:ea typeface="Calibri"/>
                <a:cs typeface="Calibri"/>
                <a:sym typeface="Calibri"/>
              </a:defRPr>
            </a:lvl1pPr>
            <a:lvl2pPr indent="-381000" lvl="1" marL="914400" rtl="0" algn="l">
              <a:spcBef>
                <a:spcPts val="0"/>
              </a:spcBef>
              <a:spcAft>
                <a:spcPts val="0"/>
              </a:spcAft>
              <a:buClr>
                <a:schemeClr val="dk1"/>
              </a:buClr>
              <a:buSzPts val="2400"/>
              <a:buFont typeface="Calibri"/>
              <a:buChar char="○"/>
              <a:defRPr i="0" sz="2400" u="none" cap="none" strike="noStrike">
                <a:solidFill>
                  <a:schemeClr val="dk1"/>
                </a:solidFill>
                <a:latin typeface="Calibri"/>
                <a:ea typeface="Calibri"/>
                <a:cs typeface="Calibri"/>
                <a:sym typeface="Calibri"/>
              </a:defRPr>
            </a:lvl2pPr>
            <a:lvl3pPr indent="-381000" lvl="2" marL="1371600" rtl="0" algn="l">
              <a:spcBef>
                <a:spcPts val="0"/>
              </a:spcBef>
              <a:spcAft>
                <a:spcPts val="0"/>
              </a:spcAft>
              <a:buClr>
                <a:schemeClr val="dk1"/>
              </a:buClr>
              <a:buSzPts val="2400"/>
              <a:buFont typeface="Calibri"/>
              <a:buChar char="■"/>
              <a:defRPr i="0" sz="2400" u="none" cap="none" strike="noStrike">
                <a:solidFill>
                  <a:schemeClr val="dk1"/>
                </a:solidFill>
                <a:latin typeface="Calibri"/>
                <a:ea typeface="Calibri"/>
                <a:cs typeface="Calibri"/>
                <a:sym typeface="Calibri"/>
              </a:defRPr>
            </a:lvl3pPr>
            <a:lvl4pPr indent="-342900" lvl="3" marL="18288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4pPr>
            <a:lvl5pPr indent="-342900" lvl="4" marL="22860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5pPr>
            <a:lvl6pPr indent="-342900" lvl="5" marL="27432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6pPr>
            <a:lvl7pPr indent="-342900" lvl="6" marL="32004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7pPr>
            <a:lvl8pPr indent="-342900" lvl="7" marL="36576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8pPr>
            <a:lvl9pPr indent="-342900" lvl="8" marL="4114800" rtl="0" algn="l">
              <a:spcBef>
                <a:spcPts val="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9pPr>
          </a:lstStyle>
          <a:p/>
        </p:txBody>
      </p:sp>
      <p:sp>
        <p:nvSpPr>
          <p:cNvPr id="8" name="Google Shape;8;p1"/>
          <p:cNvSpPr txBox="1"/>
          <p:nvPr/>
        </p:nvSpPr>
        <p:spPr>
          <a:xfrm>
            <a:off x="8226150" y="4561825"/>
            <a:ext cx="100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Calibri"/>
                <a:ea typeface="Calibri"/>
                <a:cs typeface="Calibri"/>
                <a:sym typeface="Calibri"/>
                <a:hlinkClick r:id="rId1"/>
              </a:rPr>
              <a:t>jamcoders.org.jm</a:t>
            </a:r>
            <a:endParaRPr sz="800">
              <a:latin typeface="Calibri"/>
              <a:ea typeface="Calibri"/>
              <a:cs typeface="Calibri"/>
              <a:sym typeface="Calibri"/>
            </a:endParaRPr>
          </a:p>
        </p:txBody>
      </p:sp>
      <p:pic>
        <p:nvPicPr>
          <p:cNvPr id="9" name="Google Shape;9;p1"/>
          <p:cNvPicPr preferRelativeResize="0"/>
          <p:nvPr/>
        </p:nvPicPr>
        <p:blipFill rotWithShape="1">
          <a:blip r:embed="rId2">
            <a:alphaModFix/>
          </a:blip>
          <a:srcRect b="26898" l="0" r="0" t="25620"/>
          <a:stretch/>
        </p:blipFill>
        <p:spPr>
          <a:xfrm>
            <a:off x="8055956" y="4771443"/>
            <a:ext cx="1002476" cy="2677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youtube.com/watch?v=kN0MLclnWa0" TargetMode="External"/><Relationship Id="rId4" Type="http://schemas.openxmlformats.org/officeDocument/2006/relationships/image" Target="../media/image2.jp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jamcoders.org.j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publicdomainpictures.net/en/view-image.php?image=42208&amp;picture=computer-silhouette" TargetMode="Externa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publicdomainpictures.net/en/view-image.php?image=42208&amp;picture=computer-silhouette" TargetMode="External"/><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submarinecablemap.com/submarine-cable/cayman-jamaica-fiber-system-cjfs" TargetMode="External"/><Relationship Id="rId4" Type="http://schemas.openxmlformats.org/officeDocument/2006/relationships/image" Target="../media/image4.png"/><Relationship Id="rId5" Type="http://schemas.openxmlformats.org/officeDocument/2006/relationships/image" Target="../media/image30.jpg"/><Relationship Id="rId6" Type="http://schemas.openxmlformats.org/officeDocument/2006/relationships/image" Target="../media/image9.png"/><Relationship Id="rId7" Type="http://schemas.openxmlformats.org/officeDocument/2006/relationships/hyperlink" Target="https://www.submarinecablemap.com/submarine-cable/cayman-jamaica-fiber-system-cjfs" TargetMode="External"/><Relationship Id="rId8"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submarinecablemap.com/submarine-cable/cayman-jamaica-fiber-system-cjfs" TargetMode="External"/><Relationship Id="rId4" Type="http://schemas.openxmlformats.org/officeDocument/2006/relationships/image" Target="../media/image4.png"/><Relationship Id="rId5" Type="http://schemas.openxmlformats.org/officeDocument/2006/relationships/image" Target="../media/image30.jpg"/><Relationship Id="rId6" Type="http://schemas.openxmlformats.org/officeDocument/2006/relationships/image" Target="../media/image8.png"/><Relationship Id="rId7"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commons.wikimedia.org/wiki/File:Eo_circle_green_white_checkmark.svg" TargetMode="External"/><Relationship Id="rId4" Type="http://schemas.openxmlformats.org/officeDocument/2006/relationships/image" Target="../media/image37.png"/><Relationship Id="rId9" Type="http://schemas.openxmlformats.org/officeDocument/2006/relationships/hyperlink" Target="https://commons.wikimedia.org/wiki/File:Eo_circle_green_white_checkmark.svg" TargetMode="External"/><Relationship Id="rId5" Type="http://schemas.openxmlformats.org/officeDocument/2006/relationships/hyperlink" Target="https://commons.wikimedia.org/wiki/File:Eo_circle_green_white_checkmark.svg" TargetMode="External"/><Relationship Id="rId6" Type="http://schemas.openxmlformats.org/officeDocument/2006/relationships/hyperlink" Target="https://commons.wikimedia.org/wiki/File:Eo_circle_green_white_checkmark.svg" TargetMode="External"/><Relationship Id="rId7" Type="http://schemas.openxmlformats.org/officeDocument/2006/relationships/hyperlink" Target="https://commons.wikimedia.org/wiki/File:Eo_circle_green_white_checkmark.svg" TargetMode="External"/><Relationship Id="rId8" Type="http://schemas.openxmlformats.org/officeDocument/2006/relationships/hyperlink" Target="https://commons.wikimedia.org/wiki/File:Eo_circle_green_white_checkmark.svg" TargetMode="External"/></Relationships>
</file>

<file path=ppt/slides/_rels/slide52.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hyperlink" Target="https://commons.wikimedia.org/wiki/File:Cross_red_circle.svg" TargetMode="External"/><Relationship Id="rId13" Type="http://schemas.openxmlformats.org/officeDocument/2006/relationships/hyperlink" Target="https://commons.wikimedia.org/wiki/File:Cross_red_circle.svg" TargetMode="External"/><Relationship Id="rId12" Type="http://schemas.openxmlformats.org/officeDocument/2006/relationships/hyperlink" Target="https://commons.wikimedia.org/wiki/File:Cross_red_circle.svg" TargetMode="External"/><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commons.wikimedia.org/wiki/File:Eo_circle_green_white_checkmark.svg" TargetMode="External"/><Relationship Id="rId4" Type="http://schemas.openxmlformats.org/officeDocument/2006/relationships/image" Target="../media/image37.png"/><Relationship Id="rId9" Type="http://schemas.openxmlformats.org/officeDocument/2006/relationships/hyperlink" Target="https://commons.wikimedia.org/wiki/File:Eo_circle_green_white_checkmark.svg" TargetMode="External"/><Relationship Id="rId14" Type="http://schemas.openxmlformats.org/officeDocument/2006/relationships/hyperlink" Target="https://commons.wikimedia.org/wiki/File:Cross_red_circle.svg" TargetMode="External"/><Relationship Id="rId5" Type="http://schemas.openxmlformats.org/officeDocument/2006/relationships/hyperlink" Target="https://commons.wikimedia.org/wiki/File:Eo_circle_green_white_checkmark.svg" TargetMode="External"/><Relationship Id="rId6" Type="http://schemas.openxmlformats.org/officeDocument/2006/relationships/hyperlink" Target="https://commons.wikimedia.org/wiki/File:Eo_circle_green_white_checkmark.svg" TargetMode="External"/><Relationship Id="rId7" Type="http://schemas.openxmlformats.org/officeDocument/2006/relationships/hyperlink" Target="https://commons.wikimedia.org/wiki/File:Eo_circle_green_white_checkmark.svg" TargetMode="External"/><Relationship Id="rId8" Type="http://schemas.openxmlformats.org/officeDocument/2006/relationships/hyperlink" Target="https://commons.wikimedia.org/wiki/File:Eo_circle_green_white_checkmark.sv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www.pikrepo.com/fdwci/red-apple-with-white-background" TargetMode="External"/><Relationship Id="rId4" Type="http://schemas.openxmlformats.org/officeDocument/2006/relationships/image" Target="../media/image34.jpg"/><Relationship Id="rId5" Type="http://schemas.openxmlformats.org/officeDocument/2006/relationships/hyperlink" Target="https://www.needpix.com/photo/download/1371146/people-finger-men-isolated-human-handsome-guy-roll-backlit" TargetMode="External"/><Relationship Id="rId6" Type="http://schemas.openxmlformats.org/officeDocument/2006/relationships/image" Target="../media/image33.jpg"/><Relationship Id="rId7" Type="http://schemas.openxmlformats.org/officeDocument/2006/relationships/hyperlink" Target="https://www.needpix.com/photo/download/1371146/people-finger-men-isolated-human-handsome-guy-roll-backlit"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www.needpix.com/photo/download/1371146/people-finger-men-isolated-human-handsome-guy-roll-backlit" TargetMode="External"/><Relationship Id="rId4" Type="http://schemas.openxmlformats.org/officeDocument/2006/relationships/image" Target="../media/image33.jpg"/><Relationship Id="rId5" Type="http://schemas.openxmlformats.org/officeDocument/2006/relationships/hyperlink" Target="https://www.needpix.com/photo/download/1371146/people-finger-men-isolated-human-handsome-guy-roll-backlit" TargetMode="External"/><Relationship Id="rId6" Type="http://schemas.openxmlformats.org/officeDocument/2006/relationships/hyperlink" Target="https://www.pikrepo.com/fdwci/red-apple-with-white-background" TargetMode="External"/><Relationship Id="rId7"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www.needpix.com/photo/download/1371146/people-finger-men-isolated-human-handsome-guy-roll-backlit" TargetMode="External"/><Relationship Id="rId4" Type="http://schemas.openxmlformats.org/officeDocument/2006/relationships/image" Target="../media/image33.jpg"/><Relationship Id="rId5" Type="http://schemas.openxmlformats.org/officeDocument/2006/relationships/hyperlink" Target="https://www.needpix.com/photo/download/1371146/people-finger-men-isolated-human-handsome-guy-roll-backlit" TargetMode="External"/><Relationship Id="rId6" Type="http://schemas.openxmlformats.org/officeDocument/2006/relationships/hyperlink" Target="https://www.pikrepo.com/fdwci/red-apple-with-white-background" TargetMode="External"/><Relationship Id="rId7" Type="http://schemas.openxmlformats.org/officeDocument/2006/relationships/image" Target="../media/image3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www.needpix.com/photo/download/1371146/people-finger-men-isolated-human-handsome-guy-roll-backlit" TargetMode="External"/><Relationship Id="rId4" Type="http://schemas.openxmlformats.org/officeDocument/2006/relationships/image" Target="../media/image33.jpg"/><Relationship Id="rId5" Type="http://schemas.openxmlformats.org/officeDocument/2006/relationships/hyperlink" Target="https://www.needpix.com/photo/download/1371146/people-finger-men-isolated-human-handsome-guy-roll-backlit" TargetMode="External"/><Relationship Id="rId6" Type="http://schemas.openxmlformats.org/officeDocument/2006/relationships/hyperlink" Target="https://www.pikrepo.com/fdwci/red-apple-with-white-background" TargetMode="External"/><Relationship Id="rId7" Type="http://schemas.openxmlformats.org/officeDocument/2006/relationships/image" Target="../media/image34.jpg"/></Relationships>
</file>

<file path=ppt/slides/_rels/slide62.xml.rels><?xml version="1.0" encoding="UTF-8" standalone="yes"?><Relationships xmlns="http://schemas.openxmlformats.org/package/2006/relationships"><Relationship Id="rId10"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www.needpix.com/photo/download/1371146/people-finger-men-isolated-human-handsome-guy-roll-backlit" TargetMode="External"/><Relationship Id="rId4" Type="http://schemas.openxmlformats.org/officeDocument/2006/relationships/image" Target="../media/image33.jpg"/><Relationship Id="rId9" Type="http://schemas.openxmlformats.org/officeDocument/2006/relationships/hyperlink" Target="https://www.needpix.com/photo/download/1371146/people-finger-men-isolated-human-handsome-guy-roll-backlit" TargetMode="External"/><Relationship Id="rId5" Type="http://schemas.openxmlformats.org/officeDocument/2006/relationships/hyperlink" Target="https://www.needpix.com/photo/download/1371146/people-finger-men-isolated-human-handsome-guy-roll-backlit" TargetMode="External"/><Relationship Id="rId6" Type="http://schemas.openxmlformats.org/officeDocument/2006/relationships/hyperlink" Target="https://www.pikrepo.com/fdwci/red-apple-with-white-background" TargetMode="External"/><Relationship Id="rId7" Type="http://schemas.openxmlformats.org/officeDocument/2006/relationships/image" Target="../media/image34.jpg"/><Relationship Id="rId8" Type="http://schemas.openxmlformats.org/officeDocument/2006/relationships/hyperlink" Target="https://www.needpix.com/photo/download/1371146/people-finger-men-isolated-human-handsome-guy-roll-backli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1.png"/><Relationship Id="rId12"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5.png"/><Relationship Id="rId4" Type="http://schemas.openxmlformats.org/officeDocument/2006/relationships/image" Target="../media/image44.png"/><Relationship Id="rId9" Type="http://schemas.openxmlformats.org/officeDocument/2006/relationships/image" Target="../media/image47.png"/><Relationship Id="rId5" Type="http://schemas.openxmlformats.org/officeDocument/2006/relationships/image" Target="../media/image42.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6.pn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6.png"/><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6.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10"/>
          <p:cNvSpPr txBox="1"/>
          <p:nvPr>
            <p:ph type="ctrTitle"/>
          </p:nvPr>
        </p:nvSpPr>
        <p:spPr>
          <a:xfrm>
            <a:off x="211425" y="1941275"/>
            <a:ext cx="5206200" cy="7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JamCoders: Week 1</a:t>
            </a:r>
            <a:endParaRPr/>
          </a:p>
        </p:txBody>
      </p:sp>
      <p:sp>
        <p:nvSpPr>
          <p:cNvPr id="36" name="Google Shape;36;p10"/>
          <p:cNvSpPr txBox="1"/>
          <p:nvPr>
            <p:ph idx="1" type="subTitle"/>
          </p:nvPr>
        </p:nvSpPr>
        <p:spPr>
          <a:xfrm>
            <a:off x="161925" y="2612325"/>
            <a:ext cx="8670600" cy="23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Lecture 1A: </a:t>
            </a:r>
            <a:endParaRPr/>
          </a:p>
          <a:p>
            <a:pPr indent="-381000" lvl="0" marL="457200" rtl="0" algn="l">
              <a:spcBef>
                <a:spcPts val="0"/>
              </a:spcBef>
              <a:spcAft>
                <a:spcPts val="0"/>
              </a:spcAft>
              <a:buSzPts val="2400"/>
              <a:buChar char="●"/>
            </a:pPr>
            <a:r>
              <a:rPr lang="en"/>
              <a:t>Intro, CS Demo</a:t>
            </a:r>
            <a:endParaRPr/>
          </a:p>
          <a:p>
            <a:pPr indent="-381000" lvl="0" marL="457200" rtl="0" algn="l">
              <a:spcBef>
                <a:spcPts val="0"/>
              </a:spcBef>
              <a:spcAft>
                <a:spcPts val="0"/>
              </a:spcAft>
              <a:buSzPts val="2400"/>
              <a:buChar char="●"/>
            </a:pPr>
            <a:r>
              <a:rPr lang="en"/>
              <a:t>Arithmetic</a:t>
            </a:r>
            <a:endParaRPr/>
          </a:p>
          <a:p>
            <a:pPr indent="-381000" lvl="0" marL="457200" rtl="0" algn="l">
              <a:spcBef>
                <a:spcPts val="0"/>
              </a:spcBef>
              <a:spcAft>
                <a:spcPts val="0"/>
              </a:spcAft>
              <a:buSzPts val="2400"/>
              <a:buChar char="●"/>
            </a:pPr>
            <a:r>
              <a:rPr lang="en"/>
              <a:t>Expressions</a:t>
            </a:r>
            <a:endParaRPr/>
          </a:p>
          <a:p>
            <a:pPr indent="-381000" lvl="0" marL="457200" rtl="0" algn="l">
              <a:spcBef>
                <a:spcPts val="0"/>
              </a:spcBef>
              <a:spcAft>
                <a:spcPts val="0"/>
              </a:spcAft>
              <a:buSzPts val="2400"/>
              <a:buChar char="●"/>
            </a:pPr>
            <a:r>
              <a:rPr lang="en"/>
              <a:t>Variables</a:t>
            </a:r>
            <a:endParaRPr/>
          </a:p>
        </p:txBody>
      </p:sp>
      <p:pic>
        <p:nvPicPr>
          <p:cNvPr id="37" name="Google Shape;37;p10" title="DALL·E 2025-03-18 16.59.08 - A vibrant, clipart-style illustration of a computer decorated with a Jamaican theme, featuring Jamaican flag colors (black, green, and gold) in a mini.jpeg"/>
          <p:cNvPicPr preferRelativeResize="0"/>
          <p:nvPr/>
        </p:nvPicPr>
        <p:blipFill>
          <a:blip r:embed="rId3">
            <a:alphaModFix/>
          </a:blip>
          <a:stretch>
            <a:fillRect/>
          </a:stretch>
        </p:blipFill>
        <p:spPr>
          <a:xfrm>
            <a:off x="5417625" y="805375"/>
            <a:ext cx="2729600" cy="272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Week 1 Overview</a:t>
            </a:r>
            <a:endParaRPr/>
          </a:p>
        </p:txBody>
      </p:sp>
      <p:sp>
        <p:nvSpPr>
          <p:cNvPr id="103" name="Google Shape;103;p19"/>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Learning Objectives for Week 1:</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lang="en"/>
              <a:t>Learning the </a:t>
            </a:r>
            <a:r>
              <a:rPr i="1" lang="en"/>
              <a:t>“l</a:t>
            </a:r>
            <a:r>
              <a:rPr i="1" lang="en"/>
              <a:t>anguage of computers</a:t>
            </a:r>
            <a:r>
              <a:rPr lang="en"/>
              <a:t>”</a:t>
            </a:r>
            <a:endParaRPr/>
          </a:p>
          <a:p>
            <a:pPr indent="-355600" lvl="1" marL="914400" rtl="0" algn="l">
              <a:spcBef>
                <a:spcPts val="0"/>
              </a:spcBef>
              <a:spcAft>
                <a:spcPts val="0"/>
              </a:spcAft>
              <a:buSzPts val="2000"/>
              <a:buChar char="○"/>
            </a:pPr>
            <a:r>
              <a:rPr lang="en"/>
              <a:t>How to express logic in code to solve problems</a:t>
            </a:r>
            <a:endParaRPr/>
          </a:p>
          <a:p>
            <a:pPr indent="-355600" lvl="1" marL="914400" rtl="0" algn="l">
              <a:spcBef>
                <a:spcPts val="0"/>
              </a:spcBef>
              <a:spcAft>
                <a:spcPts val="0"/>
              </a:spcAft>
              <a:buSzPts val="2000"/>
              <a:buChar char="○"/>
            </a:pPr>
            <a:r>
              <a:rPr lang="en"/>
              <a:t>“Computational thinking”: Code blocks as units of work</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lang="en"/>
              <a:t>By the end of this week, you’ll know…</a:t>
            </a:r>
            <a:endParaRPr/>
          </a:p>
          <a:p>
            <a:pPr indent="-355600" lvl="1" marL="914400" rtl="0" algn="l">
              <a:spcBef>
                <a:spcPts val="0"/>
              </a:spcBef>
              <a:spcAft>
                <a:spcPts val="0"/>
              </a:spcAft>
              <a:buSzPts val="2000"/>
              <a:buChar char="○"/>
            </a:pPr>
            <a:r>
              <a:rPr lang="en"/>
              <a:t>Core: variables, expressions, operators, conditionals, print, input</a:t>
            </a:r>
            <a:endParaRPr/>
          </a:p>
          <a:p>
            <a:pPr indent="-355600" lvl="1" marL="914400" rtl="0" algn="l">
              <a:spcBef>
                <a:spcPts val="0"/>
              </a:spcBef>
              <a:spcAft>
                <a:spcPts val="0"/>
              </a:spcAft>
              <a:buSzPts val="2000"/>
              <a:buChar char="○"/>
            </a:pPr>
            <a:r>
              <a:rPr lang="en"/>
              <a:t>Types: booleans, ints, floats, strings, lists; casting</a:t>
            </a:r>
            <a:endParaRPr/>
          </a:p>
          <a:p>
            <a:pPr indent="-355600" lvl="1" marL="914400" rtl="0" algn="l">
              <a:spcBef>
                <a:spcPts val="0"/>
              </a:spcBef>
              <a:spcAft>
                <a:spcPts val="0"/>
              </a:spcAft>
              <a:buSzPts val="2000"/>
              <a:buChar char="○"/>
            </a:pPr>
            <a:r>
              <a:rPr lang="en"/>
              <a:t>Loops: for, while, range, nesting</a:t>
            </a:r>
            <a:endParaRPr/>
          </a:p>
          <a:p>
            <a:pPr indent="-355600" lvl="1" marL="914400" rtl="0" algn="l">
              <a:spcBef>
                <a:spcPts val="0"/>
              </a:spcBef>
              <a:spcAft>
                <a:spcPts val="0"/>
              </a:spcAft>
              <a:buSzPts val="2000"/>
              <a:buChar char="○"/>
            </a:pPr>
            <a:r>
              <a:rPr lang="en"/>
              <a:t>Functions: defining, calling, args. vs params, scope, return</a:t>
            </a:r>
            <a:endParaRPr/>
          </a:p>
          <a:p>
            <a:pPr indent="-355600" lvl="1" marL="914400" rtl="0" algn="l">
              <a:spcBef>
                <a:spcPts val="0"/>
              </a:spcBef>
              <a:spcAft>
                <a:spcPts val="0"/>
              </a:spcAft>
              <a:buSzPts val="2000"/>
              <a:buChar char="○"/>
            </a:pPr>
            <a:r>
              <a:rPr lang="en"/>
              <a:t>Misc: mutability, style, errors</a:t>
            </a:r>
            <a:endParaRPr/>
          </a:p>
        </p:txBody>
      </p:sp>
      <p:grpSp>
        <p:nvGrpSpPr>
          <p:cNvPr id="104" name="Google Shape;104;p19"/>
          <p:cNvGrpSpPr/>
          <p:nvPr/>
        </p:nvGrpSpPr>
        <p:grpSpPr>
          <a:xfrm>
            <a:off x="6362684" y="663981"/>
            <a:ext cx="2261311" cy="821515"/>
            <a:chOff x="361950" y="1676400"/>
            <a:chExt cx="9144000" cy="3152400"/>
          </a:xfrm>
        </p:grpSpPr>
        <p:pic>
          <p:nvPicPr>
            <p:cNvPr id="105" name="Google Shape;105;p19"/>
            <p:cNvPicPr preferRelativeResize="0"/>
            <p:nvPr/>
          </p:nvPicPr>
          <p:blipFill>
            <a:blip r:embed="rId3">
              <a:alphaModFix/>
            </a:blip>
            <a:stretch>
              <a:fillRect/>
            </a:stretch>
          </p:blipFill>
          <p:spPr>
            <a:xfrm>
              <a:off x="361950" y="1676400"/>
              <a:ext cx="9144000" cy="2714625"/>
            </a:xfrm>
            <a:prstGeom prst="rect">
              <a:avLst/>
            </a:prstGeom>
            <a:noFill/>
            <a:ln>
              <a:noFill/>
            </a:ln>
          </p:spPr>
        </p:pic>
        <p:sp>
          <p:nvSpPr>
            <p:cNvPr id="106" name="Google Shape;106;p19"/>
            <p:cNvSpPr txBox="1"/>
            <p:nvPr/>
          </p:nvSpPr>
          <p:spPr>
            <a:xfrm>
              <a:off x="514350" y="1828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Lecture Structure</a:t>
            </a:r>
            <a:endParaRPr/>
          </a:p>
        </p:txBody>
      </p:sp>
      <p:sp>
        <p:nvSpPr>
          <p:cNvPr id="112" name="Google Shape;112;p2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Mix of slides and Jupyter Notebook</a:t>
            </a:r>
            <a:endParaRPr/>
          </a:p>
          <a:p>
            <a:pPr indent="-355600" lvl="0" marL="457200" rtl="0" algn="l">
              <a:spcBef>
                <a:spcPts val="0"/>
              </a:spcBef>
              <a:spcAft>
                <a:spcPts val="0"/>
              </a:spcAft>
              <a:buSzPts val="2000"/>
              <a:buChar char="●"/>
            </a:pPr>
            <a:r>
              <a:rPr lang="en"/>
              <a:t>Questions throughout</a:t>
            </a:r>
            <a:endParaRPr/>
          </a:p>
          <a:p>
            <a:pPr indent="-355600" lvl="0" marL="457200" rtl="0" algn="l">
              <a:spcBef>
                <a:spcPts val="0"/>
              </a:spcBef>
              <a:spcAft>
                <a:spcPts val="0"/>
              </a:spcAft>
              <a:buSzPts val="2000"/>
              <a:buChar char="●"/>
            </a:pPr>
            <a:r>
              <a:rPr lang="en"/>
              <a:t>Interactive!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Let’s begin!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Lecture Goals</a:t>
            </a:r>
            <a:endParaRPr/>
          </a:p>
        </p:txBody>
      </p:sp>
      <p:sp>
        <p:nvSpPr>
          <p:cNvPr id="118" name="Google Shape;118;p2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By the end of lecture 1A, you will know…</a:t>
            </a:r>
            <a:endParaRPr/>
          </a:p>
          <a:p>
            <a:pPr indent="-355600" lvl="0" marL="457200" rtl="0" algn="l">
              <a:spcBef>
                <a:spcPts val="600"/>
              </a:spcBef>
              <a:spcAft>
                <a:spcPts val="0"/>
              </a:spcAft>
              <a:buSzPts val="2000"/>
              <a:buChar char="●"/>
            </a:pPr>
            <a:r>
              <a:rPr lang="en"/>
              <a:t>Course logistics (just finished)</a:t>
            </a:r>
            <a:endParaRPr/>
          </a:p>
          <a:p>
            <a:pPr indent="-355600" lvl="0" marL="457200" rtl="0" algn="l">
              <a:spcBef>
                <a:spcPts val="0"/>
              </a:spcBef>
              <a:spcAft>
                <a:spcPts val="0"/>
              </a:spcAft>
              <a:buSzPts val="2000"/>
              <a:buChar char="●"/>
            </a:pPr>
            <a:r>
              <a:rPr lang="en"/>
              <a:t>Fun: what you can do with CS in 2 weeks</a:t>
            </a:r>
            <a:endParaRPr/>
          </a:p>
          <a:p>
            <a:pPr indent="-355600" lvl="0" marL="457200" rtl="0" algn="l">
              <a:spcBef>
                <a:spcPts val="0"/>
              </a:spcBef>
              <a:spcAft>
                <a:spcPts val="0"/>
              </a:spcAft>
              <a:buSzPts val="2000"/>
              <a:buChar char="●"/>
            </a:pPr>
            <a:r>
              <a:rPr lang="en"/>
              <a:t>What is programming and where do we do it?</a:t>
            </a:r>
            <a:endParaRPr/>
          </a:p>
          <a:p>
            <a:pPr indent="-355600" lvl="0" marL="457200" rtl="0" algn="l">
              <a:spcBef>
                <a:spcPts val="0"/>
              </a:spcBef>
              <a:spcAft>
                <a:spcPts val="0"/>
              </a:spcAft>
              <a:buSzPts val="2000"/>
              <a:buChar char="●"/>
            </a:pPr>
            <a:r>
              <a:rPr lang="en"/>
              <a:t>Basic building blocks of code (30min)</a:t>
            </a:r>
            <a:endParaRPr/>
          </a:p>
          <a:p>
            <a:pPr indent="-355600" lvl="1" marL="914400" rtl="0" algn="l">
              <a:spcBef>
                <a:spcPts val="0"/>
              </a:spcBef>
              <a:spcAft>
                <a:spcPts val="0"/>
              </a:spcAft>
              <a:buSzPts val="2000"/>
              <a:buChar char="○"/>
            </a:pPr>
            <a:r>
              <a:rPr lang="en"/>
              <a:t>Math Operators </a:t>
            </a:r>
            <a:endParaRPr/>
          </a:p>
          <a:p>
            <a:pPr indent="-355600" lvl="1" marL="914400" rtl="0" algn="l">
              <a:spcBef>
                <a:spcPts val="0"/>
              </a:spcBef>
              <a:spcAft>
                <a:spcPts val="0"/>
              </a:spcAft>
              <a:buSzPts val="2000"/>
              <a:buChar char="○"/>
            </a:pPr>
            <a:r>
              <a:rPr lang="en"/>
              <a:t>Errors</a:t>
            </a:r>
            <a:endParaRPr/>
          </a:p>
          <a:p>
            <a:pPr indent="-355600" lvl="1" marL="914400" rtl="0" algn="l">
              <a:spcBef>
                <a:spcPts val="0"/>
              </a:spcBef>
              <a:spcAft>
                <a:spcPts val="0"/>
              </a:spcAft>
              <a:buSzPts val="2000"/>
              <a:buChar char="○"/>
            </a:pPr>
            <a:r>
              <a:rPr lang="en"/>
              <a:t>Variables</a:t>
            </a:r>
            <a:endParaRPr/>
          </a:p>
          <a:p>
            <a:pPr indent="-355600" lvl="1" marL="914400" rtl="0" algn="l">
              <a:spcBef>
                <a:spcPts val="0"/>
              </a:spcBef>
              <a:spcAft>
                <a:spcPts val="0"/>
              </a:spcAft>
              <a:buSzPts val="2000"/>
              <a:buChar char="○"/>
            </a:pPr>
            <a:r>
              <a:rPr lang="en"/>
              <a:t>Printing</a:t>
            </a:r>
            <a:endParaRPr/>
          </a:p>
          <a:p>
            <a:pPr indent="-355600" lvl="1" marL="914400" rtl="0" algn="l">
              <a:spcBef>
                <a:spcPts val="0"/>
              </a:spcBef>
              <a:spcAft>
                <a:spcPts val="0"/>
              </a:spcAft>
              <a:buSzPts val="2000"/>
              <a:buChar char="○"/>
            </a:pPr>
            <a:r>
              <a:rPr lang="en"/>
              <a:t>Types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Study Computer Science?</a:t>
            </a:r>
            <a:endParaRPr/>
          </a:p>
        </p:txBody>
      </p:sp>
      <p:sp>
        <p:nvSpPr>
          <p:cNvPr id="124" name="Google Shape;124;p22"/>
          <p:cNvSpPr txBox="1"/>
          <p:nvPr>
            <p:ph idx="1" type="body"/>
          </p:nvPr>
        </p:nvSpPr>
        <p:spPr>
          <a:xfrm>
            <a:off x="243000" y="5878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Modern daily life power by CS.</a:t>
            </a:r>
            <a:endParaRPr/>
          </a:p>
        </p:txBody>
      </p:sp>
      <p:pic>
        <p:nvPicPr>
          <p:cNvPr id="125" name="Google Shape;125;p22"/>
          <p:cNvPicPr preferRelativeResize="0"/>
          <p:nvPr/>
        </p:nvPicPr>
        <p:blipFill>
          <a:blip r:embed="rId3">
            <a:alphaModFix/>
          </a:blip>
          <a:stretch>
            <a:fillRect/>
          </a:stretch>
        </p:blipFill>
        <p:spPr>
          <a:xfrm>
            <a:off x="626175" y="1132512"/>
            <a:ext cx="6277499" cy="3198825"/>
          </a:xfrm>
          <a:prstGeom prst="rect">
            <a:avLst/>
          </a:prstGeom>
          <a:noFill/>
          <a:ln>
            <a:noFill/>
          </a:ln>
        </p:spPr>
      </p:pic>
      <p:pic>
        <p:nvPicPr>
          <p:cNvPr id="126" name="Google Shape;126;p22"/>
          <p:cNvPicPr preferRelativeResize="0"/>
          <p:nvPr/>
        </p:nvPicPr>
        <p:blipFill rotWithShape="1">
          <a:blip r:embed="rId4">
            <a:alphaModFix/>
          </a:blip>
          <a:srcRect b="6846" l="0" r="0" t="0"/>
          <a:stretch/>
        </p:blipFill>
        <p:spPr>
          <a:xfrm>
            <a:off x="5527175" y="92500"/>
            <a:ext cx="2505150" cy="4791200"/>
          </a:xfrm>
          <a:prstGeom prst="rect">
            <a:avLst/>
          </a:prstGeom>
          <a:noFill/>
          <a:ln>
            <a:noFill/>
          </a:ln>
        </p:spPr>
      </p:pic>
      <p:pic>
        <p:nvPicPr>
          <p:cNvPr id="127" name="Google Shape;127;p22"/>
          <p:cNvPicPr preferRelativeResize="0"/>
          <p:nvPr/>
        </p:nvPicPr>
        <p:blipFill>
          <a:blip r:embed="rId5">
            <a:alphaModFix/>
          </a:blip>
          <a:stretch>
            <a:fillRect/>
          </a:stretch>
        </p:blipFill>
        <p:spPr>
          <a:xfrm>
            <a:off x="2215650" y="1409150"/>
            <a:ext cx="2040425" cy="3633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Two driverless cars get into a standoff. November 6, 2023. Subscribe for more videos about autonomous driving!&#10;&#10;FAQ:&#10;&#10;Do you have more footage?&#10;Yes, I found about 2 more seconds while going through old photos: https://youtu.be/82ZcI7QwLaw&#10;&#10;Why did this happen?&#10;I don't know for sure because I wasn't paying attention. The car on the right was probably taking too long &amp; positioned too close to the curb from dropping me off near the stop sign earlier. Also the road is very wide, even though it only has one lane in each direction. Some combination of these factors made the car on the left think it should overtake.&#10;&#10;Isn't this super unsafe?&#10;No I think it's pretty funny but fine otherwise. Both vehicles are driving super cautiously and reacting to each other quickly.&#10;&#10;Why is there no turn signal?&#10;There is, but you have to look very closely. The lights on newer cars are hard to film because of LED flicker. This happens often in bright sun. The shutter speed of the camera gets faster and doesn't sync up with the LED's refresh rate.&#10;&#10;Why are they driving in the crosswalk?&#10;Both cars stopped at the line, then started creeping forward to get a better view. There is no stop sign in the other direction so one must get a clear view of the road.&#10;&#10;Should they let the pedestrians cross first?&#10;I don't think anyone wanted to cross. I don't know the other two guys but it seemed like they were talking on the street corner for awhile. I was originally walking in the other direction, but stopped to film when I saw the second Waymo pull up.&#10;&#10;Are driverless vehicles allowed in California?&#10;Yes, the DMV issued driverless permits to several companies. Waymo can drive in LA as long as they don't charge money for rides.&#10;&#10;===&#10;&#10;If you'd like to support the production of future videos, please check out these links:&#10;&#10;• One-time donation → https://www.buymeacoffee.com/kevinchen&#10;• Memberships → https://www.patreon.com/Kevin_Chen&#10;&#10;Not affiliated with Waymo. The views expressed in this video are the personal views of each speaker. They do not necessarily represent the views of their employer. Rides are taken in a personal capacity." id="132" name="Google Shape;132;p23" title="Driverless Waymo Cuts Off Another Driverless Waymo">
            <a:hlinkClick r:id="rId3"/>
          </p:cNvPr>
          <p:cNvPicPr preferRelativeResize="0"/>
          <p:nvPr/>
        </p:nvPicPr>
        <p:blipFill>
          <a:blip r:embed="rId4">
            <a:alphaModFix/>
          </a:blip>
          <a:stretch>
            <a:fillRect/>
          </a:stretch>
        </p:blipFill>
        <p:spPr>
          <a:xfrm>
            <a:off x="5070575" y="743399"/>
            <a:ext cx="3809725" cy="2142957"/>
          </a:xfrm>
          <a:prstGeom prst="rect">
            <a:avLst/>
          </a:prstGeom>
          <a:noFill/>
          <a:ln>
            <a:noFill/>
          </a:ln>
        </p:spPr>
      </p:pic>
      <p:sp>
        <p:nvSpPr>
          <p:cNvPr id="133" name="Google Shape;133;p2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Study Computer Science?</a:t>
            </a:r>
            <a:endParaRPr/>
          </a:p>
        </p:txBody>
      </p:sp>
      <p:sp>
        <p:nvSpPr>
          <p:cNvPr id="134" name="Google Shape;134;p23"/>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Major driver of progress of our civilization.</a:t>
            </a:r>
            <a:endParaRPr/>
          </a:p>
        </p:txBody>
      </p:sp>
      <p:pic>
        <p:nvPicPr>
          <p:cNvPr id="135" name="Google Shape;135;p23"/>
          <p:cNvPicPr preferRelativeResize="0"/>
          <p:nvPr/>
        </p:nvPicPr>
        <p:blipFill>
          <a:blip r:embed="rId5">
            <a:alphaModFix/>
          </a:blip>
          <a:stretch>
            <a:fillRect/>
          </a:stretch>
        </p:blipFill>
        <p:spPr>
          <a:xfrm>
            <a:off x="680375" y="1146503"/>
            <a:ext cx="3755225" cy="1877600"/>
          </a:xfrm>
          <a:prstGeom prst="rect">
            <a:avLst/>
          </a:prstGeom>
          <a:noFill/>
          <a:ln>
            <a:noFill/>
          </a:ln>
        </p:spPr>
      </p:pic>
      <p:pic>
        <p:nvPicPr>
          <p:cNvPr id="136" name="Google Shape;136;p23"/>
          <p:cNvPicPr preferRelativeResize="0"/>
          <p:nvPr/>
        </p:nvPicPr>
        <p:blipFill>
          <a:blip r:embed="rId6">
            <a:alphaModFix/>
          </a:blip>
          <a:stretch>
            <a:fillRect/>
          </a:stretch>
        </p:blipFill>
        <p:spPr>
          <a:xfrm>
            <a:off x="288250" y="2225001"/>
            <a:ext cx="5273615" cy="1877600"/>
          </a:xfrm>
          <a:prstGeom prst="rect">
            <a:avLst/>
          </a:prstGeom>
          <a:noFill/>
          <a:ln>
            <a:noFill/>
          </a:ln>
        </p:spPr>
      </p:pic>
      <p:pic>
        <p:nvPicPr>
          <p:cNvPr id="137" name="Google Shape;137;p23"/>
          <p:cNvPicPr preferRelativeResize="0"/>
          <p:nvPr/>
        </p:nvPicPr>
        <p:blipFill>
          <a:blip r:embed="rId7">
            <a:alphaModFix/>
          </a:blip>
          <a:stretch>
            <a:fillRect/>
          </a:stretch>
        </p:blipFill>
        <p:spPr>
          <a:xfrm>
            <a:off x="4616238" y="3605400"/>
            <a:ext cx="4124325" cy="110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Study Computer Science?</a:t>
            </a:r>
            <a:endParaRPr/>
          </a:p>
        </p:txBody>
      </p:sp>
      <p:sp>
        <p:nvSpPr>
          <p:cNvPr id="143" name="Google Shape;143;p24"/>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Not just by traditional Software Engineering...</a:t>
            </a:r>
            <a:endParaRPr/>
          </a:p>
        </p:txBody>
      </p:sp>
      <p:pic>
        <p:nvPicPr>
          <p:cNvPr id="144" name="Google Shape;144;p24"/>
          <p:cNvPicPr preferRelativeResize="0"/>
          <p:nvPr/>
        </p:nvPicPr>
        <p:blipFill>
          <a:blip r:embed="rId3">
            <a:alphaModFix/>
          </a:blip>
          <a:stretch>
            <a:fillRect/>
          </a:stretch>
        </p:blipFill>
        <p:spPr>
          <a:xfrm>
            <a:off x="243000" y="1431938"/>
            <a:ext cx="5084676" cy="2860126"/>
          </a:xfrm>
          <a:prstGeom prst="rect">
            <a:avLst/>
          </a:prstGeom>
          <a:noFill/>
          <a:ln>
            <a:noFill/>
          </a:ln>
        </p:spPr>
      </p:pic>
      <p:pic>
        <p:nvPicPr>
          <p:cNvPr id="145" name="Google Shape;145;p24"/>
          <p:cNvPicPr preferRelativeResize="0"/>
          <p:nvPr/>
        </p:nvPicPr>
        <p:blipFill>
          <a:blip r:embed="rId4">
            <a:alphaModFix/>
          </a:blip>
          <a:stretch>
            <a:fillRect/>
          </a:stretch>
        </p:blipFill>
        <p:spPr>
          <a:xfrm>
            <a:off x="699950" y="1094363"/>
            <a:ext cx="1924050" cy="3781425"/>
          </a:xfrm>
          <a:prstGeom prst="rect">
            <a:avLst/>
          </a:prstGeom>
          <a:noFill/>
          <a:ln>
            <a:noFill/>
          </a:ln>
        </p:spPr>
      </p:pic>
      <p:pic>
        <p:nvPicPr>
          <p:cNvPr id="146" name="Google Shape;146;p24"/>
          <p:cNvPicPr preferRelativeResize="0"/>
          <p:nvPr/>
        </p:nvPicPr>
        <p:blipFill rotWithShape="1">
          <a:blip r:embed="rId5">
            <a:alphaModFix/>
          </a:blip>
          <a:srcRect b="21103" l="0" r="13874" t="10623"/>
          <a:stretch/>
        </p:blipFill>
        <p:spPr>
          <a:xfrm>
            <a:off x="3937125" y="1094387"/>
            <a:ext cx="5084676" cy="2468926"/>
          </a:xfrm>
          <a:prstGeom prst="rect">
            <a:avLst/>
          </a:prstGeom>
          <a:noFill/>
          <a:ln>
            <a:noFill/>
          </a:ln>
        </p:spPr>
      </p:pic>
      <p:pic>
        <p:nvPicPr>
          <p:cNvPr id="147" name="Google Shape;147;p24"/>
          <p:cNvPicPr preferRelativeResize="0"/>
          <p:nvPr/>
        </p:nvPicPr>
        <p:blipFill>
          <a:blip r:embed="rId6">
            <a:alphaModFix/>
          </a:blip>
          <a:stretch>
            <a:fillRect/>
          </a:stretch>
        </p:blipFill>
        <p:spPr>
          <a:xfrm>
            <a:off x="4417875" y="2542200"/>
            <a:ext cx="3629923" cy="2550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Study Computer Science?</a:t>
            </a:r>
            <a:endParaRPr/>
          </a:p>
        </p:txBody>
      </p:sp>
      <p:sp>
        <p:nvSpPr>
          <p:cNvPr id="153" name="Google Shape;153;p25"/>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Many reasons beyond just wanting to make websites and apps!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It’s also just fun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525150" y="2082650"/>
            <a:ext cx="8093700" cy="9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Programming?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programming?</a:t>
            </a:r>
            <a:endParaRPr/>
          </a:p>
        </p:txBody>
      </p:sp>
      <p:sp>
        <p:nvSpPr>
          <p:cNvPr id="164" name="Google Shape;164;p27"/>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“Programming” is designing and writing </a:t>
            </a:r>
            <a:r>
              <a:rPr b="1" lang="en" u="sng"/>
              <a:t>code</a:t>
            </a:r>
            <a:r>
              <a:rPr lang="en"/>
              <a:t> to accomplish some task.</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Smaller Tasks</a:t>
            </a:r>
            <a:endParaRPr/>
          </a:p>
          <a:p>
            <a:pPr indent="-355600" lvl="0" marL="457200" rtl="0" algn="l">
              <a:spcBef>
                <a:spcPts val="600"/>
              </a:spcBef>
              <a:spcAft>
                <a:spcPts val="0"/>
              </a:spcAft>
              <a:buSzPts val="2000"/>
              <a:buChar char="●"/>
            </a:pPr>
            <a:r>
              <a:rPr lang="en"/>
              <a:t>Compound Interest calculator</a:t>
            </a:r>
            <a:endParaRPr/>
          </a:p>
          <a:p>
            <a:pPr indent="-355600" lvl="0" marL="457200" rtl="0" algn="l">
              <a:spcBef>
                <a:spcPts val="0"/>
              </a:spcBef>
              <a:spcAft>
                <a:spcPts val="0"/>
              </a:spcAft>
              <a:buSzPts val="2000"/>
              <a:buChar char="●"/>
            </a:pPr>
            <a:r>
              <a:rPr lang="en"/>
              <a:t>Show an image on a screen</a:t>
            </a:r>
            <a:endParaRPr/>
          </a:p>
          <a:p>
            <a:pPr indent="-355600" lvl="0" marL="457200" rtl="0" algn="l">
              <a:spcBef>
                <a:spcPts val="0"/>
              </a:spcBef>
              <a:spcAft>
                <a:spcPts val="0"/>
              </a:spcAft>
              <a:buSzPts val="2000"/>
              <a:buChar char="●"/>
            </a:pPr>
            <a:r>
              <a:rPr lang="en"/>
              <a:t>Make a robot move its arm to the right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Bigger Tasks</a:t>
            </a:r>
            <a:endParaRPr/>
          </a:p>
          <a:p>
            <a:pPr indent="-355600" lvl="0" marL="457200" rtl="0" algn="l">
              <a:spcBef>
                <a:spcPts val="600"/>
              </a:spcBef>
              <a:spcAft>
                <a:spcPts val="0"/>
              </a:spcAft>
              <a:buSzPts val="2000"/>
              <a:buChar char="●"/>
            </a:pPr>
            <a:r>
              <a:rPr lang="en"/>
              <a:t>Browse videos on YouTube (build the YouTube app)</a:t>
            </a:r>
            <a:endParaRPr/>
          </a:p>
          <a:p>
            <a:pPr indent="-355600" lvl="0" marL="457200" rtl="0" algn="l">
              <a:spcBef>
                <a:spcPts val="0"/>
              </a:spcBef>
              <a:spcAft>
                <a:spcPts val="0"/>
              </a:spcAft>
              <a:buSzPts val="2000"/>
              <a:buChar char="●"/>
            </a:pPr>
            <a:r>
              <a:rPr lang="en"/>
              <a:t>Build a website for your class (like </a:t>
            </a:r>
            <a:r>
              <a:rPr lang="en" u="sng">
                <a:solidFill>
                  <a:schemeClr val="hlink"/>
                </a:solidFill>
                <a:hlinkClick r:id="rId3"/>
              </a:rPr>
              <a:t>jamcoders.org.jm</a:t>
            </a:r>
            <a:r>
              <a:rPr lang="en"/>
              <a:t>)</a:t>
            </a:r>
            <a:endParaRPr/>
          </a:p>
          <a:p>
            <a:pPr indent="-355600" lvl="0" marL="457200" rtl="0" algn="l">
              <a:spcBef>
                <a:spcPts val="0"/>
              </a:spcBef>
              <a:spcAft>
                <a:spcPts val="0"/>
              </a:spcAft>
              <a:buSzPts val="2000"/>
              <a:buChar char="●"/>
            </a:pPr>
            <a:r>
              <a:rPr lang="en"/>
              <a:t>Find the optimal route from Kingston airport to UWI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Running Code</a:t>
            </a:r>
            <a:endParaRPr/>
          </a:p>
        </p:txBody>
      </p:sp>
      <p:sp>
        <p:nvSpPr>
          <p:cNvPr id="170" name="Google Shape;170;p28"/>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happens when you run code?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1371600" rtl="0" algn="l">
              <a:spcBef>
                <a:spcPts val="600"/>
              </a:spcBef>
              <a:spcAft>
                <a:spcPts val="0"/>
              </a:spcAft>
              <a:buNone/>
            </a:pPr>
            <a:r>
              <a:t/>
            </a:r>
            <a:endParaRPr sz="2600"/>
          </a:p>
          <a:p>
            <a:pPr indent="0" lvl="0" marL="0" rtl="0" algn="l">
              <a:spcBef>
                <a:spcPts val="600"/>
              </a:spcBef>
              <a:spcAft>
                <a:spcPts val="0"/>
              </a:spcAft>
              <a:buNone/>
            </a:pPr>
            <a:r>
              <a:t/>
            </a:r>
            <a:endParaRPr/>
          </a:p>
        </p:txBody>
      </p:sp>
      <p:graphicFrame>
        <p:nvGraphicFramePr>
          <p:cNvPr id="171" name="Google Shape;171;p28"/>
          <p:cNvGraphicFramePr/>
          <p:nvPr/>
        </p:nvGraphicFramePr>
        <p:xfrm>
          <a:off x="810600" y="1577200"/>
          <a:ext cx="3000000" cy="3000000"/>
        </p:xfrm>
        <a:graphic>
          <a:graphicData uri="http://schemas.openxmlformats.org/drawingml/2006/table">
            <a:tbl>
              <a:tblPr>
                <a:noFill/>
                <a:tableStyleId>{07C5608D-0131-4886-BF17-7A7B74D9E7B8}</a:tableStyleId>
              </a:tblPr>
              <a:tblGrid>
                <a:gridCol w="1616625"/>
              </a:tblGrid>
              <a:tr h="381000">
                <a:tc>
                  <a:txBody>
                    <a:bodyPr/>
                    <a:lstStyle/>
                    <a:p>
                      <a:pPr indent="0" lvl="0" marL="0" rtl="0" algn="l">
                        <a:lnSpc>
                          <a:spcPct val="150000"/>
                        </a:lnSpc>
                        <a:spcBef>
                          <a:spcPts val="0"/>
                        </a:spcBef>
                        <a:spcAft>
                          <a:spcPts val="0"/>
                        </a:spcAft>
                        <a:buNone/>
                      </a:pPr>
                      <a:r>
                        <a:rPr lang="en" sz="1300">
                          <a:solidFill>
                            <a:srgbClr val="ECEFF1"/>
                          </a:solidFill>
                          <a:latin typeface="Roboto Mono"/>
                          <a:ea typeface="Roboto Mono"/>
                          <a:cs typeface="Roboto Mono"/>
                          <a:sym typeface="Roboto Mono"/>
                        </a:rPr>
                        <a:t>num_people = </a:t>
                      </a:r>
                      <a:r>
                        <a:rPr lang="en" sz="1300">
                          <a:solidFill>
                            <a:srgbClr val="FBC02D"/>
                          </a:solidFill>
                          <a:latin typeface="Roboto Mono"/>
                          <a:ea typeface="Roboto Mono"/>
                          <a:cs typeface="Roboto Mono"/>
                          <a:sym typeface="Roboto Mono"/>
                        </a:rPr>
                        <a:t>5</a:t>
                      </a:r>
                      <a:endParaRPr sz="1800"/>
                    </a:p>
                  </a:txBody>
                  <a:tcPr marT="91425" marB="91425" marR="91425" marL="91425">
                    <a:solidFill>
                      <a:srgbClr val="21212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1"/>
          <p:cNvSpPr txBox="1"/>
          <p:nvPr>
            <p:ph type="title"/>
          </p:nvPr>
        </p:nvSpPr>
        <p:spPr>
          <a:xfrm>
            <a:off x="525150" y="2082650"/>
            <a:ext cx="8093700" cy="9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 &amp; Logistics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Running Code</a:t>
            </a:r>
            <a:endParaRPr/>
          </a:p>
        </p:txBody>
      </p:sp>
      <p:sp>
        <p:nvSpPr>
          <p:cNvPr id="177" name="Google Shape;177;p29"/>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What happens when you run code?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1371600" rtl="0" algn="l">
              <a:spcBef>
                <a:spcPts val="600"/>
              </a:spcBef>
              <a:spcAft>
                <a:spcPts val="0"/>
              </a:spcAft>
              <a:buNone/>
            </a:pPr>
            <a:r>
              <a:t/>
            </a:r>
            <a:endParaRPr sz="2600"/>
          </a:p>
          <a:p>
            <a:pPr indent="0" lvl="0" marL="0" rtl="0" algn="l">
              <a:spcBef>
                <a:spcPts val="600"/>
              </a:spcBef>
              <a:spcAft>
                <a:spcPts val="0"/>
              </a:spcAft>
              <a:buNone/>
            </a:pPr>
            <a:r>
              <a:t/>
            </a:r>
            <a:endParaRPr/>
          </a:p>
        </p:txBody>
      </p:sp>
      <p:graphicFrame>
        <p:nvGraphicFramePr>
          <p:cNvPr id="178" name="Google Shape;178;p29"/>
          <p:cNvGraphicFramePr/>
          <p:nvPr/>
        </p:nvGraphicFramePr>
        <p:xfrm>
          <a:off x="810600" y="1577200"/>
          <a:ext cx="3000000" cy="3000000"/>
        </p:xfrm>
        <a:graphic>
          <a:graphicData uri="http://schemas.openxmlformats.org/drawingml/2006/table">
            <a:tbl>
              <a:tblPr>
                <a:noFill/>
                <a:tableStyleId>{07C5608D-0131-4886-BF17-7A7B74D9E7B8}</a:tableStyleId>
              </a:tblPr>
              <a:tblGrid>
                <a:gridCol w="1616625"/>
              </a:tblGrid>
              <a:tr h="381000">
                <a:tc>
                  <a:txBody>
                    <a:bodyPr/>
                    <a:lstStyle/>
                    <a:p>
                      <a:pPr indent="0" lvl="0" marL="0" rtl="0" algn="l">
                        <a:lnSpc>
                          <a:spcPct val="150000"/>
                        </a:lnSpc>
                        <a:spcBef>
                          <a:spcPts val="0"/>
                        </a:spcBef>
                        <a:spcAft>
                          <a:spcPts val="0"/>
                        </a:spcAft>
                        <a:buNone/>
                      </a:pPr>
                      <a:r>
                        <a:rPr lang="en" sz="1300">
                          <a:solidFill>
                            <a:srgbClr val="ECEFF1"/>
                          </a:solidFill>
                          <a:latin typeface="Roboto Mono"/>
                          <a:ea typeface="Roboto Mono"/>
                          <a:cs typeface="Roboto Mono"/>
                          <a:sym typeface="Roboto Mono"/>
                        </a:rPr>
                        <a:t>num_people = </a:t>
                      </a:r>
                      <a:r>
                        <a:rPr lang="en" sz="1300">
                          <a:solidFill>
                            <a:srgbClr val="FBC02D"/>
                          </a:solidFill>
                          <a:latin typeface="Roboto Mono"/>
                          <a:ea typeface="Roboto Mono"/>
                          <a:cs typeface="Roboto Mono"/>
                          <a:sym typeface="Roboto Mono"/>
                        </a:rPr>
                        <a:t>5</a:t>
                      </a:r>
                      <a:endParaRPr sz="1800"/>
                    </a:p>
                  </a:txBody>
                  <a:tcPr marT="91425" marB="91425" marR="91425" marL="91425">
                    <a:solidFill>
                      <a:srgbClr val="212121"/>
                    </a:solidFill>
                  </a:tcPr>
                </a:tc>
              </a:tr>
            </a:tbl>
          </a:graphicData>
        </a:graphic>
      </p:graphicFrame>
      <p:cxnSp>
        <p:nvCxnSpPr>
          <p:cNvPr id="179" name="Google Shape;179;p29"/>
          <p:cNvCxnSpPr>
            <a:endCxn id="180" idx="1"/>
          </p:cNvCxnSpPr>
          <p:nvPr/>
        </p:nvCxnSpPr>
        <p:spPr>
          <a:xfrm flipH="1" rot="10800000">
            <a:off x="2435725" y="1769200"/>
            <a:ext cx="1003800" cy="45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29"/>
          <p:cNvSpPr/>
          <p:nvPr/>
        </p:nvSpPr>
        <p:spPr>
          <a:xfrm>
            <a:off x="3439525" y="1296250"/>
            <a:ext cx="2175600" cy="9459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Compiler</a:t>
            </a:r>
            <a:endParaRPr sz="18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Running Code</a:t>
            </a:r>
            <a:endParaRPr/>
          </a:p>
        </p:txBody>
      </p:sp>
      <p:sp>
        <p:nvSpPr>
          <p:cNvPr id="186" name="Google Shape;186;p3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happens when you run code?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1371600" rtl="0" algn="l">
              <a:spcBef>
                <a:spcPts val="600"/>
              </a:spcBef>
              <a:spcAft>
                <a:spcPts val="0"/>
              </a:spcAft>
              <a:buNone/>
            </a:pPr>
            <a:r>
              <a:t/>
            </a:r>
            <a:endParaRPr sz="2600"/>
          </a:p>
          <a:p>
            <a:pPr indent="0" lvl="0" marL="0" rtl="0" algn="l">
              <a:spcBef>
                <a:spcPts val="600"/>
              </a:spcBef>
              <a:spcAft>
                <a:spcPts val="0"/>
              </a:spcAft>
              <a:buNone/>
            </a:pPr>
            <a:r>
              <a:t/>
            </a:r>
            <a:endParaRPr/>
          </a:p>
        </p:txBody>
      </p:sp>
      <p:graphicFrame>
        <p:nvGraphicFramePr>
          <p:cNvPr id="187" name="Google Shape;187;p30"/>
          <p:cNvGraphicFramePr/>
          <p:nvPr/>
        </p:nvGraphicFramePr>
        <p:xfrm>
          <a:off x="810600" y="1577200"/>
          <a:ext cx="3000000" cy="3000000"/>
        </p:xfrm>
        <a:graphic>
          <a:graphicData uri="http://schemas.openxmlformats.org/drawingml/2006/table">
            <a:tbl>
              <a:tblPr>
                <a:noFill/>
                <a:tableStyleId>{07C5608D-0131-4886-BF17-7A7B74D9E7B8}</a:tableStyleId>
              </a:tblPr>
              <a:tblGrid>
                <a:gridCol w="1616625"/>
              </a:tblGrid>
              <a:tr h="381000">
                <a:tc>
                  <a:txBody>
                    <a:bodyPr/>
                    <a:lstStyle/>
                    <a:p>
                      <a:pPr indent="0" lvl="0" marL="0" rtl="0" algn="l">
                        <a:lnSpc>
                          <a:spcPct val="150000"/>
                        </a:lnSpc>
                        <a:spcBef>
                          <a:spcPts val="0"/>
                        </a:spcBef>
                        <a:spcAft>
                          <a:spcPts val="0"/>
                        </a:spcAft>
                        <a:buNone/>
                      </a:pPr>
                      <a:r>
                        <a:rPr lang="en" sz="1300">
                          <a:solidFill>
                            <a:srgbClr val="ECEFF1"/>
                          </a:solidFill>
                          <a:latin typeface="Roboto Mono"/>
                          <a:ea typeface="Roboto Mono"/>
                          <a:cs typeface="Roboto Mono"/>
                          <a:sym typeface="Roboto Mono"/>
                        </a:rPr>
                        <a:t>num_people = </a:t>
                      </a:r>
                      <a:r>
                        <a:rPr lang="en" sz="1300">
                          <a:solidFill>
                            <a:srgbClr val="FBC02D"/>
                          </a:solidFill>
                          <a:latin typeface="Roboto Mono"/>
                          <a:ea typeface="Roboto Mono"/>
                          <a:cs typeface="Roboto Mono"/>
                          <a:sym typeface="Roboto Mono"/>
                        </a:rPr>
                        <a:t>5</a:t>
                      </a:r>
                      <a:endParaRPr sz="1800"/>
                    </a:p>
                  </a:txBody>
                  <a:tcPr marT="91425" marB="91425" marR="91425" marL="91425">
                    <a:solidFill>
                      <a:srgbClr val="212121"/>
                    </a:solidFill>
                  </a:tcPr>
                </a:tc>
              </a:tr>
            </a:tbl>
          </a:graphicData>
        </a:graphic>
      </p:graphicFrame>
      <p:cxnSp>
        <p:nvCxnSpPr>
          <p:cNvPr id="188" name="Google Shape;188;p30"/>
          <p:cNvCxnSpPr>
            <a:endCxn id="189" idx="1"/>
          </p:cNvCxnSpPr>
          <p:nvPr/>
        </p:nvCxnSpPr>
        <p:spPr>
          <a:xfrm flipH="1" rot="10800000">
            <a:off x="2435725" y="1769200"/>
            <a:ext cx="1003800" cy="450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p30"/>
          <p:cNvSpPr/>
          <p:nvPr/>
        </p:nvSpPr>
        <p:spPr>
          <a:xfrm>
            <a:off x="3439525" y="1296250"/>
            <a:ext cx="2175600" cy="9459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Compiler</a:t>
            </a:r>
            <a:endParaRPr sz="1800">
              <a:latin typeface="Calibri"/>
              <a:ea typeface="Calibri"/>
              <a:cs typeface="Calibri"/>
              <a:sym typeface="Calibri"/>
            </a:endParaRPr>
          </a:p>
        </p:txBody>
      </p:sp>
      <p:cxnSp>
        <p:nvCxnSpPr>
          <p:cNvPr id="190" name="Google Shape;190;p30"/>
          <p:cNvCxnSpPr>
            <a:stCxn id="189" idx="3"/>
          </p:cNvCxnSpPr>
          <p:nvPr/>
        </p:nvCxnSpPr>
        <p:spPr>
          <a:xfrm flipH="1" rot="10800000">
            <a:off x="5615125" y="1750000"/>
            <a:ext cx="1278300" cy="192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30"/>
          <p:cNvSpPr txBox="1"/>
          <p:nvPr/>
        </p:nvSpPr>
        <p:spPr>
          <a:xfrm>
            <a:off x="6893425" y="1296250"/>
            <a:ext cx="16908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10110110 00111001 10011010 11111001 11000101 00000001</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Running Code</a:t>
            </a:r>
            <a:endParaRPr/>
          </a:p>
        </p:txBody>
      </p:sp>
      <p:sp>
        <p:nvSpPr>
          <p:cNvPr id="197" name="Google Shape;197;p3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happens when you run code?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1371600" rtl="0" algn="l">
              <a:spcBef>
                <a:spcPts val="600"/>
              </a:spcBef>
              <a:spcAft>
                <a:spcPts val="0"/>
              </a:spcAft>
              <a:buNone/>
            </a:pPr>
            <a:r>
              <a:t/>
            </a:r>
            <a:endParaRPr sz="2600"/>
          </a:p>
          <a:p>
            <a:pPr indent="0" lvl="0" marL="0" rtl="0" algn="l">
              <a:spcBef>
                <a:spcPts val="600"/>
              </a:spcBef>
              <a:spcAft>
                <a:spcPts val="0"/>
              </a:spcAft>
              <a:buNone/>
            </a:pPr>
            <a:r>
              <a:t/>
            </a:r>
            <a:endParaRPr/>
          </a:p>
        </p:txBody>
      </p:sp>
      <p:graphicFrame>
        <p:nvGraphicFramePr>
          <p:cNvPr id="198" name="Google Shape;198;p31"/>
          <p:cNvGraphicFramePr/>
          <p:nvPr/>
        </p:nvGraphicFramePr>
        <p:xfrm>
          <a:off x="810600" y="1577200"/>
          <a:ext cx="3000000" cy="3000000"/>
        </p:xfrm>
        <a:graphic>
          <a:graphicData uri="http://schemas.openxmlformats.org/drawingml/2006/table">
            <a:tbl>
              <a:tblPr>
                <a:noFill/>
                <a:tableStyleId>{07C5608D-0131-4886-BF17-7A7B74D9E7B8}</a:tableStyleId>
              </a:tblPr>
              <a:tblGrid>
                <a:gridCol w="1616625"/>
              </a:tblGrid>
              <a:tr h="381000">
                <a:tc>
                  <a:txBody>
                    <a:bodyPr/>
                    <a:lstStyle/>
                    <a:p>
                      <a:pPr indent="0" lvl="0" marL="0" rtl="0" algn="l">
                        <a:lnSpc>
                          <a:spcPct val="150000"/>
                        </a:lnSpc>
                        <a:spcBef>
                          <a:spcPts val="0"/>
                        </a:spcBef>
                        <a:spcAft>
                          <a:spcPts val="0"/>
                        </a:spcAft>
                        <a:buNone/>
                      </a:pPr>
                      <a:r>
                        <a:rPr lang="en" sz="1300">
                          <a:solidFill>
                            <a:srgbClr val="ECEFF1"/>
                          </a:solidFill>
                          <a:latin typeface="Roboto Mono"/>
                          <a:ea typeface="Roboto Mono"/>
                          <a:cs typeface="Roboto Mono"/>
                          <a:sym typeface="Roboto Mono"/>
                        </a:rPr>
                        <a:t>num_people = </a:t>
                      </a:r>
                      <a:r>
                        <a:rPr lang="en" sz="1300">
                          <a:solidFill>
                            <a:srgbClr val="FBC02D"/>
                          </a:solidFill>
                          <a:latin typeface="Roboto Mono"/>
                          <a:ea typeface="Roboto Mono"/>
                          <a:cs typeface="Roboto Mono"/>
                          <a:sym typeface="Roboto Mono"/>
                        </a:rPr>
                        <a:t>5</a:t>
                      </a:r>
                      <a:endParaRPr sz="1800"/>
                    </a:p>
                  </a:txBody>
                  <a:tcPr marT="91425" marB="91425" marR="91425" marL="91425">
                    <a:solidFill>
                      <a:srgbClr val="212121"/>
                    </a:solidFill>
                  </a:tcPr>
                </a:tc>
              </a:tr>
            </a:tbl>
          </a:graphicData>
        </a:graphic>
      </p:graphicFrame>
      <p:cxnSp>
        <p:nvCxnSpPr>
          <p:cNvPr id="199" name="Google Shape;199;p31"/>
          <p:cNvCxnSpPr>
            <a:endCxn id="200" idx="1"/>
          </p:cNvCxnSpPr>
          <p:nvPr/>
        </p:nvCxnSpPr>
        <p:spPr>
          <a:xfrm flipH="1" rot="10800000">
            <a:off x="2435725" y="1769200"/>
            <a:ext cx="1003800" cy="45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31"/>
          <p:cNvSpPr/>
          <p:nvPr/>
        </p:nvSpPr>
        <p:spPr>
          <a:xfrm>
            <a:off x="3439525" y="1296250"/>
            <a:ext cx="2175600" cy="9459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Compiler</a:t>
            </a:r>
            <a:endParaRPr sz="1800">
              <a:latin typeface="Calibri"/>
              <a:ea typeface="Calibri"/>
              <a:cs typeface="Calibri"/>
              <a:sym typeface="Calibri"/>
            </a:endParaRPr>
          </a:p>
        </p:txBody>
      </p:sp>
      <p:cxnSp>
        <p:nvCxnSpPr>
          <p:cNvPr id="201" name="Google Shape;201;p31"/>
          <p:cNvCxnSpPr>
            <a:stCxn id="200" idx="3"/>
          </p:cNvCxnSpPr>
          <p:nvPr/>
        </p:nvCxnSpPr>
        <p:spPr>
          <a:xfrm flipH="1" rot="10800000">
            <a:off x="5615125" y="1750000"/>
            <a:ext cx="1278300" cy="19200"/>
          </a:xfrm>
          <a:prstGeom prst="straightConnector1">
            <a:avLst/>
          </a:prstGeom>
          <a:noFill/>
          <a:ln cap="flat" cmpd="sng" w="9525">
            <a:solidFill>
              <a:schemeClr val="dk2"/>
            </a:solidFill>
            <a:prstDash val="solid"/>
            <a:round/>
            <a:headEnd len="med" w="med" type="none"/>
            <a:tailEnd len="med" w="med" type="triangle"/>
          </a:ln>
        </p:spPr>
      </p:cxnSp>
      <p:sp>
        <p:nvSpPr>
          <p:cNvPr id="202" name="Google Shape;202;p31"/>
          <p:cNvSpPr txBox="1"/>
          <p:nvPr/>
        </p:nvSpPr>
        <p:spPr>
          <a:xfrm>
            <a:off x="6893425" y="1296250"/>
            <a:ext cx="16908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10110110 00111001 10011010 11111001 11000101 00000001</a:t>
            </a:r>
            <a:endParaRPr>
              <a:latin typeface="Calibri"/>
              <a:ea typeface="Calibri"/>
              <a:cs typeface="Calibri"/>
              <a:sym typeface="Calibri"/>
            </a:endParaRPr>
          </a:p>
        </p:txBody>
      </p:sp>
      <p:sp>
        <p:nvSpPr>
          <p:cNvPr id="203" name="Google Shape;203;p31"/>
          <p:cNvSpPr txBox="1"/>
          <p:nvPr/>
        </p:nvSpPr>
        <p:spPr>
          <a:xfrm>
            <a:off x="331075" y="2045600"/>
            <a:ext cx="26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Programming Language (Python)</a:t>
            </a:r>
            <a:endParaRPr>
              <a:latin typeface="Calibri"/>
              <a:ea typeface="Calibri"/>
              <a:cs typeface="Calibri"/>
              <a:sym typeface="Calibri"/>
            </a:endParaRPr>
          </a:p>
        </p:txBody>
      </p:sp>
      <p:sp>
        <p:nvSpPr>
          <p:cNvPr id="204" name="Google Shape;204;p31"/>
          <p:cNvSpPr txBox="1"/>
          <p:nvPr/>
        </p:nvSpPr>
        <p:spPr>
          <a:xfrm>
            <a:off x="6396775" y="2127550"/>
            <a:ext cx="268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Machine Language (Binary)</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Running Code</a:t>
            </a:r>
            <a:endParaRPr/>
          </a:p>
        </p:txBody>
      </p:sp>
      <p:sp>
        <p:nvSpPr>
          <p:cNvPr id="210" name="Google Shape;210;p3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happens when you run code?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1371600" rtl="0" algn="l">
              <a:spcBef>
                <a:spcPts val="600"/>
              </a:spcBef>
              <a:spcAft>
                <a:spcPts val="0"/>
              </a:spcAft>
              <a:buNone/>
            </a:pPr>
            <a:r>
              <a:t/>
            </a:r>
            <a:endParaRPr sz="2600"/>
          </a:p>
          <a:p>
            <a:pPr indent="0" lvl="0" marL="0" rtl="0" algn="l">
              <a:spcBef>
                <a:spcPts val="600"/>
              </a:spcBef>
              <a:spcAft>
                <a:spcPts val="0"/>
              </a:spcAft>
              <a:buNone/>
            </a:pPr>
            <a:r>
              <a:t/>
            </a:r>
            <a:endParaRPr/>
          </a:p>
        </p:txBody>
      </p:sp>
      <p:graphicFrame>
        <p:nvGraphicFramePr>
          <p:cNvPr id="211" name="Google Shape;211;p32"/>
          <p:cNvGraphicFramePr/>
          <p:nvPr/>
        </p:nvGraphicFramePr>
        <p:xfrm>
          <a:off x="810600" y="1577200"/>
          <a:ext cx="3000000" cy="3000000"/>
        </p:xfrm>
        <a:graphic>
          <a:graphicData uri="http://schemas.openxmlformats.org/drawingml/2006/table">
            <a:tbl>
              <a:tblPr>
                <a:noFill/>
                <a:tableStyleId>{07C5608D-0131-4886-BF17-7A7B74D9E7B8}</a:tableStyleId>
              </a:tblPr>
              <a:tblGrid>
                <a:gridCol w="1616625"/>
              </a:tblGrid>
              <a:tr h="381000">
                <a:tc>
                  <a:txBody>
                    <a:bodyPr/>
                    <a:lstStyle/>
                    <a:p>
                      <a:pPr indent="0" lvl="0" marL="0" rtl="0" algn="l">
                        <a:lnSpc>
                          <a:spcPct val="150000"/>
                        </a:lnSpc>
                        <a:spcBef>
                          <a:spcPts val="0"/>
                        </a:spcBef>
                        <a:spcAft>
                          <a:spcPts val="0"/>
                        </a:spcAft>
                        <a:buNone/>
                      </a:pPr>
                      <a:r>
                        <a:rPr lang="en" sz="1300">
                          <a:solidFill>
                            <a:srgbClr val="ECEFF1"/>
                          </a:solidFill>
                          <a:latin typeface="Roboto Mono"/>
                          <a:ea typeface="Roboto Mono"/>
                          <a:cs typeface="Roboto Mono"/>
                          <a:sym typeface="Roboto Mono"/>
                        </a:rPr>
                        <a:t>num_people = </a:t>
                      </a:r>
                      <a:r>
                        <a:rPr lang="en" sz="1300">
                          <a:solidFill>
                            <a:srgbClr val="FBC02D"/>
                          </a:solidFill>
                          <a:latin typeface="Roboto Mono"/>
                          <a:ea typeface="Roboto Mono"/>
                          <a:cs typeface="Roboto Mono"/>
                          <a:sym typeface="Roboto Mono"/>
                        </a:rPr>
                        <a:t>5</a:t>
                      </a:r>
                      <a:endParaRPr sz="1800"/>
                    </a:p>
                  </a:txBody>
                  <a:tcPr marT="91425" marB="91425" marR="91425" marL="91425">
                    <a:solidFill>
                      <a:srgbClr val="212121"/>
                    </a:solidFill>
                  </a:tcPr>
                </a:tc>
              </a:tr>
            </a:tbl>
          </a:graphicData>
        </a:graphic>
      </p:graphicFrame>
      <p:cxnSp>
        <p:nvCxnSpPr>
          <p:cNvPr id="212" name="Google Shape;212;p32"/>
          <p:cNvCxnSpPr>
            <a:endCxn id="213" idx="1"/>
          </p:cNvCxnSpPr>
          <p:nvPr/>
        </p:nvCxnSpPr>
        <p:spPr>
          <a:xfrm flipH="1" rot="10800000">
            <a:off x="2435725" y="1769200"/>
            <a:ext cx="1003800" cy="450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p32"/>
          <p:cNvSpPr/>
          <p:nvPr/>
        </p:nvSpPr>
        <p:spPr>
          <a:xfrm>
            <a:off x="3439525" y="1296250"/>
            <a:ext cx="2175600" cy="9459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Compiler</a:t>
            </a:r>
            <a:endParaRPr sz="1800">
              <a:latin typeface="Calibri"/>
              <a:ea typeface="Calibri"/>
              <a:cs typeface="Calibri"/>
              <a:sym typeface="Calibri"/>
            </a:endParaRPr>
          </a:p>
        </p:txBody>
      </p:sp>
      <p:cxnSp>
        <p:nvCxnSpPr>
          <p:cNvPr id="214" name="Google Shape;214;p32"/>
          <p:cNvCxnSpPr>
            <a:stCxn id="213" idx="3"/>
          </p:cNvCxnSpPr>
          <p:nvPr/>
        </p:nvCxnSpPr>
        <p:spPr>
          <a:xfrm flipH="1" rot="10800000">
            <a:off x="5615125" y="1750000"/>
            <a:ext cx="1278300" cy="1920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p32"/>
          <p:cNvSpPr txBox="1"/>
          <p:nvPr/>
        </p:nvSpPr>
        <p:spPr>
          <a:xfrm>
            <a:off x="6893425" y="1296250"/>
            <a:ext cx="16908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10110110 00111001 10011010 11111001 11000101 00000001</a:t>
            </a:r>
            <a:endParaRPr>
              <a:latin typeface="Calibri"/>
              <a:ea typeface="Calibri"/>
              <a:cs typeface="Calibri"/>
              <a:sym typeface="Calibri"/>
            </a:endParaRPr>
          </a:p>
        </p:txBody>
      </p:sp>
      <p:sp>
        <p:nvSpPr>
          <p:cNvPr id="216" name="Google Shape;216;p32"/>
          <p:cNvSpPr txBox="1"/>
          <p:nvPr/>
        </p:nvSpPr>
        <p:spPr>
          <a:xfrm>
            <a:off x="331075" y="2045600"/>
            <a:ext cx="26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Programming Language (Python)</a:t>
            </a:r>
            <a:endParaRPr>
              <a:latin typeface="Calibri"/>
              <a:ea typeface="Calibri"/>
              <a:cs typeface="Calibri"/>
              <a:sym typeface="Calibri"/>
            </a:endParaRPr>
          </a:p>
        </p:txBody>
      </p:sp>
      <p:sp>
        <p:nvSpPr>
          <p:cNvPr id="217" name="Google Shape;217;p32"/>
          <p:cNvSpPr txBox="1"/>
          <p:nvPr/>
        </p:nvSpPr>
        <p:spPr>
          <a:xfrm>
            <a:off x="6396775" y="2127550"/>
            <a:ext cx="268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Machine Language (Binary)</a:t>
            </a:r>
            <a:endParaRPr>
              <a:latin typeface="Calibri"/>
              <a:ea typeface="Calibri"/>
              <a:cs typeface="Calibri"/>
              <a:sym typeface="Calibri"/>
            </a:endParaRPr>
          </a:p>
        </p:txBody>
      </p:sp>
      <p:pic>
        <p:nvPicPr>
          <p:cNvPr id="218" name="Google Shape;218;p32">
            <a:hlinkClick r:id="rId3"/>
          </p:cNvPr>
          <p:cNvPicPr preferRelativeResize="0"/>
          <p:nvPr/>
        </p:nvPicPr>
        <p:blipFill>
          <a:blip r:embed="rId4">
            <a:alphaModFix/>
          </a:blip>
          <a:stretch>
            <a:fillRect/>
          </a:stretch>
        </p:blipFill>
        <p:spPr>
          <a:xfrm>
            <a:off x="3524888" y="2950600"/>
            <a:ext cx="1880026" cy="1880026"/>
          </a:xfrm>
          <a:prstGeom prst="rect">
            <a:avLst/>
          </a:prstGeom>
          <a:noFill/>
          <a:ln>
            <a:noFill/>
          </a:ln>
        </p:spPr>
      </p:pic>
      <p:sp>
        <p:nvSpPr>
          <p:cNvPr id="219" name="Google Shape;219;p32"/>
          <p:cNvSpPr txBox="1"/>
          <p:nvPr/>
        </p:nvSpPr>
        <p:spPr>
          <a:xfrm>
            <a:off x="827725" y="3474963"/>
            <a:ext cx="16908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10110110 00111001 10011010 11111001 11000101 00000001</a:t>
            </a:r>
            <a:endParaRPr>
              <a:latin typeface="Calibri"/>
              <a:ea typeface="Calibri"/>
              <a:cs typeface="Calibri"/>
              <a:sym typeface="Calibri"/>
            </a:endParaRPr>
          </a:p>
        </p:txBody>
      </p:sp>
      <p:cxnSp>
        <p:nvCxnSpPr>
          <p:cNvPr id="220" name="Google Shape;220;p32"/>
          <p:cNvCxnSpPr>
            <a:stCxn id="219" idx="3"/>
          </p:cNvCxnSpPr>
          <p:nvPr/>
        </p:nvCxnSpPr>
        <p:spPr>
          <a:xfrm>
            <a:off x="2518525" y="3890613"/>
            <a:ext cx="1006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Running Code</a:t>
            </a:r>
            <a:endParaRPr/>
          </a:p>
        </p:txBody>
      </p:sp>
      <p:sp>
        <p:nvSpPr>
          <p:cNvPr id="226" name="Google Shape;226;p33"/>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happens when you run code?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1371600" rtl="0" algn="l">
              <a:spcBef>
                <a:spcPts val="600"/>
              </a:spcBef>
              <a:spcAft>
                <a:spcPts val="0"/>
              </a:spcAft>
              <a:buNone/>
            </a:pPr>
            <a:r>
              <a:t/>
            </a:r>
            <a:endParaRPr sz="2600"/>
          </a:p>
          <a:p>
            <a:pPr indent="0" lvl="0" marL="0" rtl="0" algn="l">
              <a:spcBef>
                <a:spcPts val="600"/>
              </a:spcBef>
              <a:spcAft>
                <a:spcPts val="0"/>
              </a:spcAft>
              <a:buNone/>
            </a:pPr>
            <a:r>
              <a:t/>
            </a:r>
            <a:endParaRPr/>
          </a:p>
        </p:txBody>
      </p:sp>
      <p:graphicFrame>
        <p:nvGraphicFramePr>
          <p:cNvPr id="227" name="Google Shape;227;p33"/>
          <p:cNvGraphicFramePr/>
          <p:nvPr/>
        </p:nvGraphicFramePr>
        <p:xfrm>
          <a:off x="810600" y="1577200"/>
          <a:ext cx="3000000" cy="3000000"/>
        </p:xfrm>
        <a:graphic>
          <a:graphicData uri="http://schemas.openxmlformats.org/drawingml/2006/table">
            <a:tbl>
              <a:tblPr>
                <a:noFill/>
                <a:tableStyleId>{07C5608D-0131-4886-BF17-7A7B74D9E7B8}</a:tableStyleId>
              </a:tblPr>
              <a:tblGrid>
                <a:gridCol w="1616625"/>
              </a:tblGrid>
              <a:tr h="381000">
                <a:tc>
                  <a:txBody>
                    <a:bodyPr/>
                    <a:lstStyle/>
                    <a:p>
                      <a:pPr indent="0" lvl="0" marL="0" rtl="0" algn="l">
                        <a:lnSpc>
                          <a:spcPct val="150000"/>
                        </a:lnSpc>
                        <a:spcBef>
                          <a:spcPts val="0"/>
                        </a:spcBef>
                        <a:spcAft>
                          <a:spcPts val="0"/>
                        </a:spcAft>
                        <a:buNone/>
                      </a:pPr>
                      <a:r>
                        <a:rPr lang="en" sz="1300">
                          <a:solidFill>
                            <a:srgbClr val="ECEFF1"/>
                          </a:solidFill>
                          <a:latin typeface="Roboto Mono"/>
                          <a:ea typeface="Roboto Mono"/>
                          <a:cs typeface="Roboto Mono"/>
                          <a:sym typeface="Roboto Mono"/>
                        </a:rPr>
                        <a:t>num_people = </a:t>
                      </a:r>
                      <a:r>
                        <a:rPr lang="en" sz="1300">
                          <a:solidFill>
                            <a:srgbClr val="FBC02D"/>
                          </a:solidFill>
                          <a:latin typeface="Roboto Mono"/>
                          <a:ea typeface="Roboto Mono"/>
                          <a:cs typeface="Roboto Mono"/>
                          <a:sym typeface="Roboto Mono"/>
                        </a:rPr>
                        <a:t>5</a:t>
                      </a:r>
                      <a:endParaRPr sz="1800"/>
                    </a:p>
                  </a:txBody>
                  <a:tcPr marT="91425" marB="91425" marR="91425" marL="91425">
                    <a:solidFill>
                      <a:srgbClr val="212121"/>
                    </a:solidFill>
                  </a:tcPr>
                </a:tc>
              </a:tr>
            </a:tbl>
          </a:graphicData>
        </a:graphic>
      </p:graphicFrame>
      <p:cxnSp>
        <p:nvCxnSpPr>
          <p:cNvPr id="228" name="Google Shape;228;p33"/>
          <p:cNvCxnSpPr>
            <a:endCxn id="229" idx="1"/>
          </p:cNvCxnSpPr>
          <p:nvPr/>
        </p:nvCxnSpPr>
        <p:spPr>
          <a:xfrm flipH="1" rot="10800000">
            <a:off x="2435725" y="1769200"/>
            <a:ext cx="1003800" cy="45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33"/>
          <p:cNvSpPr/>
          <p:nvPr/>
        </p:nvSpPr>
        <p:spPr>
          <a:xfrm>
            <a:off x="3439525" y="1296250"/>
            <a:ext cx="2175600" cy="9459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Compiler</a:t>
            </a:r>
            <a:endParaRPr sz="1800">
              <a:latin typeface="Calibri"/>
              <a:ea typeface="Calibri"/>
              <a:cs typeface="Calibri"/>
              <a:sym typeface="Calibri"/>
            </a:endParaRPr>
          </a:p>
        </p:txBody>
      </p:sp>
      <p:cxnSp>
        <p:nvCxnSpPr>
          <p:cNvPr id="230" name="Google Shape;230;p33"/>
          <p:cNvCxnSpPr>
            <a:stCxn id="229" idx="3"/>
          </p:cNvCxnSpPr>
          <p:nvPr/>
        </p:nvCxnSpPr>
        <p:spPr>
          <a:xfrm flipH="1" rot="10800000">
            <a:off x="5615125" y="1750000"/>
            <a:ext cx="1278300" cy="19200"/>
          </a:xfrm>
          <a:prstGeom prst="straightConnector1">
            <a:avLst/>
          </a:prstGeom>
          <a:noFill/>
          <a:ln cap="flat" cmpd="sng" w="9525">
            <a:solidFill>
              <a:schemeClr val="dk2"/>
            </a:solidFill>
            <a:prstDash val="solid"/>
            <a:round/>
            <a:headEnd len="med" w="med" type="none"/>
            <a:tailEnd len="med" w="med" type="triangle"/>
          </a:ln>
        </p:spPr>
      </p:cxnSp>
      <p:sp>
        <p:nvSpPr>
          <p:cNvPr id="231" name="Google Shape;231;p33"/>
          <p:cNvSpPr txBox="1"/>
          <p:nvPr/>
        </p:nvSpPr>
        <p:spPr>
          <a:xfrm>
            <a:off x="6893425" y="1296250"/>
            <a:ext cx="16908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10110110 00111001 10011010 11111001 11000101 00000001</a:t>
            </a:r>
            <a:endParaRPr>
              <a:latin typeface="Calibri"/>
              <a:ea typeface="Calibri"/>
              <a:cs typeface="Calibri"/>
              <a:sym typeface="Calibri"/>
            </a:endParaRPr>
          </a:p>
        </p:txBody>
      </p:sp>
      <p:sp>
        <p:nvSpPr>
          <p:cNvPr id="232" name="Google Shape;232;p33"/>
          <p:cNvSpPr txBox="1"/>
          <p:nvPr/>
        </p:nvSpPr>
        <p:spPr>
          <a:xfrm>
            <a:off x="331075" y="2045600"/>
            <a:ext cx="26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Programming Language (Python)</a:t>
            </a:r>
            <a:endParaRPr>
              <a:latin typeface="Calibri"/>
              <a:ea typeface="Calibri"/>
              <a:cs typeface="Calibri"/>
              <a:sym typeface="Calibri"/>
            </a:endParaRPr>
          </a:p>
        </p:txBody>
      </p:sp>
      <p:sp>
        <p:nvSpPr>
          <p:cNvPr id="233" name="Google Shape;233;p33"/>
          <p:cNvSpPr txBox="1"/>
          <p:nvPr/>
        </p:nvSpPr>
        <p:spPr>
          <a:xfrm>
            <a:off x="6396775" y="2127550"/>
            <a:ext cx="268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Machine Language (Binary)</a:t>
            </a:r>
            <a:endParaRPr>
              <a:latin typeface="Calibri"/>
              <a:ea typeface="Calibri"/>
              <a:cs typeface="Calibri"/>
              <a:sym typeface="Calibri"/>
            </a:endParaRPr>
          </a:p>
        </p:txBody>
      </p:sp>
      <p:sp>
        <p:nvSpPr>
          <p:cNvPr id="234" name="Google Shape;234;p33"/>
          <p:cNvSpPr txBox="1"/>
          <p:nvPr/>
        </p:nvSpPr>
        <p:spPr>
          <a:xfrm>
            <a:off x="827725" y="3474963"/>
            <a:ext cx="16908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10110110 00111001 10011010 11111001 11000101 00000001</a:t>
            </a:r>
            <a:endParaRPr>
              <a:latin typeface="Calibri"/>
              <a:ea typeface="Calibri"/>
              <a:cs typeface="Calibri"/>
              <a:sym typeface="Calibri"/>
            </a:endParaRPr>
          </a:p>
        </p:txBody>
      </p:sp>
      <p:cxnSp>
        <p:nvCxnSpPr>
          <p:cNvPr id="235" name="Google Shape;235;p33"/>
          <p:cNvCxnSpPr>
            <a:stCxn id="234" idx="3"/>
            <a:endCxn id="236" idx="1"/>
          </p:cNvCxnSpPr>
          <p:nvPr/>
        </p:nvCxnSpPr>
        <p:spPr>
          <a:xfrm>
            <a:off x="2518525" y="3890613"/>
            <a:ext cx="1006500" cy="0"/>
          </a:xfrm>
          <a:prstGeom prst="straightConnector1">
            <a:avLst/>
          </a:prstGeom>
          <a:noFill/>
          <a:ln cap="flat" cmpd="sng" w="9525">
            <a:solidFill>
              <a:schemeClr val="dk2"/>
            </a:solidFill>
            <a:prstDash val="solid"/>
            <a:round/>
            <a:headEnd len="med" w="med" type="none"/>
            <a:tailEnd len="med" w="med" type="triangle"/>
          </a:ln>
        </p:spPr>
      </p:cxnSp>
      <p:pic>
        <p:nvPicPr>
          <p:cNvPr id="236" name="Google Shape;236;p33">
            <a:hlinkClick r:id="rId3"/>
          </p:cNvPr>
          <p:cNvPicPr preferRelativeResize="0"/>
          <p:nvPr/>
        </p:nvPicPr>
        <p:blipFill>
          <a:blip r:embed="rId4">
            <a:alphaModFix/>
          </a:blip>
          <a:stretch>
            <a:fillRect/>
          </a:stretch>
        </p:blipFill>
        <p:spPr>
          <a:xfrm>
            <a:off x="3524888" y="2950600"/>
            <a:ext cx="1880026" cy="1880026"/>
          </a:xfrm>
          <a:prstGeom prst="rect">
            <a:avLst/>
          </a:prstGeom>
          <a:noFill/>
          <a:ln>
            <a:noFill/>
          </a:ln>
        </p:spPr>
      </p:pic>
      <p:cxnSp>
        <p:nvCxnSpPr>
          <p:cNvPr id="237" name="Google Shape;237;p33"/>
          <p:cNvCxnSpPr/>
          <p:nvPr/>
        </p:nvCxnSpPr>
        <p:spPr>
          <a:xfrm>
            <a:off x="5414125" y="3890613"/>
            <a:ext cx="1006500" cy="0"/>
          </a:xfrm>
          <a:prstGeom prst="straightConnector1">
            <a:avLst/>
          </a:prstGeom>
          <a:noFill/>
          <a:ln cap="flat" cmpd="sng" w="9525">
            <a:solidFill>
              <a:schemeClr val="dk2"/>
            </a:solidFill>
            <a:prstDash val="solid"/>
            <a:round/>
            <a:headEnd len="med" w="med" type="none"/>
            <a:tailEnd len="med" w="med" type="triangle"/>
          </a:ln>
        </p:spPr>
      </p:cxnSp>
      <p:sp>
        <p:nvSpPr>
          <p:cNvPr id="238" name="Google Shape;238;p33"/>
          <p:cNvSpPr txBox="1"/>
          <p:nvPr/>
        </p:nvSpPr>
        <p:spPr>
          <a:xfrm>
            <a:off x="6651025" y="3259563"/>
            <a:ext cx="2175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Output of the program:</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Calculate something</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Show an image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Make a sound</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etc.</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Languages</a:t>
            </a:r>
            <a:endParaRPr/>
          </a:p>
        </p:txBody>
      </p:sp>
      <p:sp>
        <p:nvSpPr>
          <p:cNvPr id="244" name="Google Shape;244;p34"/>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There are many different programming languages…</a:t>
            </a:r>
            <a:endParaRPr/>
          </a:p>
          <a:p>
            <a:pPr indent="-355600" lvl="0" marL="457200" rtl="0" algn="l">
              <a:spcBef>
                <a:spcPts val="600"/>
              </a:spcBef>
              <a:spcAft>
                <a:spcPts val="0"/>
              </a:spcAft>
              <a:buSzPts val="2000"/>
              <a:buChar char="●"/>
            </a:pPr>
            <a:r>
              <a:rPr lang="en"/>
              <a:t>Python</a:t>
            </a:r>
            <a:endParaRPr/>
          </a:p>
          <a:p>
            <a:pPr indent="-355600" lvl="0" marL="457200" rtl="0" algn="l">
              <a:spcBef>
                <a:spcPts val="0"/>
              </a:spcBef>
              <a:spcAft>
                <a:spcPts val="0"/>
              </a:spcAft>
              <a:buSzPts val="2000"/>
              <a:buChar char="●"/>
            </a:pPr>
            <a:r>
              <a:rPr lang="en"/>
              <a:t>Scratch</a:t>
            </a:r>
            <a:endParaRPr/>
          </a:p>
          <a:p>
            <a:pPr indent="-355600" lvl="0" marL="457200" rtl="0" algn="l">
              <a:spcBef>
                <a:spcPts val="0"/>
              </a:spcBef>
              <a:spcAft>
                <a:spcPts val="0"/>
              </a:spcAft>
              <a:buSzPts val="2000"/>
              <a:buChar char="●"/>
            </a:pPr>
            <a:r>
              <a:rPr lang="en"/>
              <a:t>Java</a:t>
            </a:r>
            <a:endParaRPr/>
          </a:p>
          <a:p>
            <a:pPr indent="-355600" lvl="0" marL="457200" rtl="0" algn="l">
              <a:spcBef>
                <a:spcPts val="0"/>
              </a:spcBef>
              <a:spcAft>
                <a:spcPts val="0"/>
              </a:spcAft>
              <a:buSzPts val="2000"/>
              <a:buChar char="●"/>
            </a:pPr>
            <a:r>
              <a:rPr lang="en"/>
              <a:t>C/C++</a:t>
            </a:r>
            <a:endParaRPr/>
          </a:p>
          <a:p>
            <a:pPr indent="-355600" lvl="0" marL="457200" rtl="0" algn="l">
              <a:spcBef>
                <a:spcPts val="0"/>
              </a:spcBef>
              <a:spcAft>
                <a:spcPts val="0"/>
              </a:spcAft>
              <a:buSzPts val="2000"/>
              <a:buChar char="●"/>
            </a:pPr>
            <a:r>
              <a:rPr lang="en"/>
              <a:t>Javascript</a:t>
            </a:r>
            <a:endParaRPr/>
          </a:p>
          <a:p>
            <a:pPr indent="-355600" lvl="0" marL="457200" rtl="0" algn="l">
              <a:spcBef>
                <a:spcPts val="0"/>
              </a:spcBef>
              <a:spcAft>
                <a:spcPts val="0"/>
              </a:spcAft>
              <a:buSzPts val="2000"/>
              <a:buChar char="●"/>
            </a:pPr>
            <a:r>
              <a:rPr lang="en"/>
              <a:t>Go</a:t>
            </a:r>
            <a:endParaRPr/>
          </a:p>
          <a:p>
            <a:pPr indent="-355600" lvl="0" marL="457200" rtl="0" algn="l">
              <a:spcBef>
                <a:spcPts val="0"/>
              </a:spcBef>
              <a:spcAft>
                <a:spcPts val="0"/>
              </a:spcAft>
              <a:buSzPts val="2000"/>
              <a:buChar char="●"/>
            </a:pPr>
            <a:r>
              <a:rPr lang="en"/>
              <a:t>R</a:t>
            </a:r>
            <a:endParaRPr/>
          </a:p>
          <a:p>
            <a:pPr indent="-355600" lvl="0" marL="457200" rtl="0" algn="l">
              <a:spcBef>
                <a:spcPts val="0"/>
              </a:spcBef>
              <a:spcAft>
                <a:spcPts val="0"/>
              </a:spcAft>
              <a:buSzPts val="2000"/>
              <a:buChar char="●"/>
            </a:pPr>
            <a:r>
              <a:rPr lang="en"/>
              <a:t>Swift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Languages</a:t>
            </a:r>
            <a:endParaRPr/>
          </a:p>
        </p:txBody>
      </p:sp>
      <p:sp>
        <p:nvSpPr>
          <p:cNvPr id="250" name="Google Shape;250;p35"/>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There are many different programming languages…</a:t>
            </a:r>
            <a:endParaRPr/>
          </a:p>
          <a:p>
            <a:pPr indent="-355600" lvl="0" marL="457200" rtl="0" algn="l">
              <a:spcBef>
                <a:spcPts val="600"/>
              </a:spcBef>
              <a:spcAft>
                <a:spcPts val="0"/>
              </a:spcAft>
              <a:buSzPts val="2000"/>
              <a:buChar char="●"/>
            </a:pPr>
            <a:r>
              <a:rPr lang="en"/>
              <a:t>Python</a:t>
            </a:r>
            <a:endParaRPr/>
          </a:p>
          <a:p>
            <a:pPr indent="-355600" lvl="0" marL="457200" rtl="0" algn="l">
              <a:spcBef>
                <a:spcPts val="0"/>
              </a:spcBef>
              <a:spcAft>
                <a:spcPts val="0"/>
              </a:spcAft>
              <a:buSzPts val="2000"/>
              <a:buChar char="●"/>
            </a:pPr>
            <a:r>
              <a:rPr lang="en"/>
              <a:t>Scratch</a:t>
            </a:r>
            <a:endParaRPr/>
          </a:p>
          <a:p>
            <a:pPr indent="-355600" lvl="0" marL="457200" rtl="0" algn="l">
              <a:spcBef>
                <a:spcPts val="0"/>
              </a:spcBef>
              <a:spcAft>
                <a:spcPts val="0"/>
              </a:spcAft>
              <a:buSzPts val="2000"/>
              <a:buChar char="●"/>
            </a:pPr>
            <a:r>
              <a:rPr lang="en"/>
              <a:t>Java</a:t>
            </a:r>
            <a:endParaRPr/>
          </a:p>
          <a:p>
            <a:pPr indent="-355600" lvl="0" marL="457200" rtl="0" algn="l">
              <a:spcBef>
                <a:spcPts val="0"/>
              </a:spcBef>
              <a:spcAft>
                <a:spcPts val="0"/>
              </a:spcAft>
              <a:buSzPts val="2000"/>
              <a:buChar char="●"/>
            </a:pPr>
            <a:r>
              <a:rPr lang="en"/>
              <a:t>C/C++</a:t>
            </a:r>
            <a:endParaRPr/>
          </a:p>
          <a:p>
            <a:pPr indent="-355600" lvl="0" marL="457200" rtl="0" algn="l">
              <a:spcBef>
                <a:spcPts val="0"/>
              </a:spcBef>
              <a:spcAft>
                <a:spcPts val="0"/>
              </a:spcAft>
              <a:buSzPts val="2000"/>
              <a:buChar char="●"/>
            </a:pPr>
            <a:r>
              <a:rPr lang="en"/>
              <a:t>Javascript</a:t>
            </a:r>
            <a:endParaRPr/>
          </a:p>
          <a:p>
            <a:pPr indent="-355600" lvl="0" marL="457200" rtl="0" algn="l">
              <a:spcBef>
                <a:spcPts val="0"/>
              </a:spcBef>
              <a:spcAft>
                <a:spcPts val="0"/>
              </a:spcAft>
              <a:buSzPts val="2000"/>
              <a:buChar char="●"/>
            </a:pPr>
            <a:r>
              <a:rPr lang="en"/>
              <a:t>Go</a:t>
            </a:r>
            <a:endParaRPr/>
          </a:p>
          <a:p>
            <a:pPr indent="-355600" lvl="0" marL="457200" rtl="0" algn="l">
              <a:spcBef>
                <a:spcPts val="0"/>
              </a:spcBef>
              <a:spcAft>
                <a:spcPts val="0"/>
              </a:spcAft>
              <a:buSzPts val="2000"/>
              <a:buChar char="●"/>
            </a:pPr>
            <a:r>
              <a:rPr lang="en"/>
              <a:t>R</a:t>
            </a:r>
            <a:endParaRPr/>
          </a:p>
          <a:p>
            <a:pPr indent="-355600" lvl="0" marL="457200" rtl="0" algn="l">
              <a:spcBef>
                <a:spcPts val="0"/>
              </a:spcBef>
              <a:spcAft>
                <a:spcPts val="0"/>
              </a:spcAft>
              <a:buSzPts val="2000"/>
              <a:buChar char="●"/>
            </a:pPr>
            <a:r>
              <a:rPr lang="en"/>
              <a:t>Swift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All of them get translated to the same “binary” language that the hardware understands. </a:t>
            </a:r>
            <a:endParaRPr/>
          </a:p>
        </p:txBody>
      </p:sp>
      <p:graphicFrame>
        <p:nvGraphicFramePr>
          <p:cNvPr id="251" name="Google Shape;251;p35"/>
          <p:cNvGraphicFramePr/>
          <p:nvPr/>
        </p:nvGraphicFramePr>
        <p:xfrm>
          <a:off x="3275025" y="1494225"/>
          <a:ext cx="3000000" cy="3000000"/>
        </p:xfrm>
        <a:graphic>
          <a:graphicData uri="http://schemas.openxmlformats.org/drawingml/2006/table">
            <a:tbl>
              <a:tblPr>
                <a:noFill/>
                <a:tableStyleId>{07C5608D-0131-4886-BF17-7A7B74D9E7B8}</a:tableStyleId>
              </a:tblPr>
              <a:tblGrid>
                <a:gridCol w="1616625"/>
              </a:tblGrid>
              <a:tr h="381000">
                <a:tc>
                  <a:txBody>
                    <a:bodyPr/>
                    <a:lstStyle/>
                    <a:p>
                      <a:pPr indent="0" lvl="0" marL="0" rtl="0" algn="l">
                        <a:lnSpc>
                          <a:spcPct val="150000"/>
                        </a:lnSpc>
                        <a:spcBef>
                          <a:spcPts val="0"/>
                        </a:spcBef>
                        <a:spcAft>
                          <a:spcPts val="0"/>
                        </a:spcAft>
                        <a:buNone/>
                      </a:pPr>
                      <a:r>
                        <a:rPr lang="en" sz="1300">
                          <a:solidFill>
                            <a:srgbClr val="ECEFF1"/>
                          </a:solidFill>
                          <a:latin typeface="Roboto Mono"/>
                          <a:ea typeface="Roboto Mono"/>
                          <a:cs typeface="Roboto Mono"/>
                          <a:sym typeface="Roboto Mono"/>
                        </a:rPr>
                        <a:t>num_people = </a:t>
                      </a:r>
                      <a:r>
                        <a:rPr lang="en" sz="1300">
                          <a:solidFill>
                            <a:srgbClr val="FBC02D"/>
                          </a:solidFill>
                          <a:latin typeface="Roboto Mono"/>
                          <a:ea typeface="Roboto Mono"/>
                          <a:cs typeface="Roboto Mono"/>
                          <a:sym typeface="Roboto Mono"/>
                        </a:rPr>
                        <a:t>5</a:t>
                      </a:r>
                      <a:endParaRPr sz="1800"/>
                    </a:p>
                  </a:txBody>
                  <a:tcPr marT="91425" marB="91425" marR="91425" marL="91425">
                    <a:solidFill>
                      <a:srgbClr val="212121"/>
                    </a:solidFill>
                  </a:tcPr>
                </a:tc>
              </a:tr>
            </a:tbl>
          </a:graphicData>
        </a:graphic>
      </p:graphicFrame>
      <p:sp>
        <p:nvSpPr>
          <p:cNvPr id="252" name="Google Shape;252;p35"/>
          <p:cNvSpPr/>
          <p:nvPr/>
        </p:nvSpPr>
        <p:spPr>
          <a:xfrm>
            <a:off x="5589850" y="1356975"/>
            <a:ext cx="1453200" cy="655500"/>
          </a:xfrm>
          <a:prstGeom prst="roundRect">
            <a:avLst>
              <a:gd fmla="val 16667" name="adj"/>
            </a:avLst>
          </a:prstGeom>
          <a:solidFill>
            <a:srgbClr val="F1C23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Python Compiler</a:t>
            </a:r>
            <a:endParaRPr sz="1800">
              <a:latin typeface="Calibri"/>
              <a:ea typeface="Calibri"/>
              <a:cs typeface="Calibri"/>
              <a:sym typeface="Calibri"/>
            </a:endParaRPr>
          </a:p>
        </p:txBody>
      </p:sp>
      <p:sp>
        <p:nvSpPr>
          <p:cNvPr id="253" name="Google Shape;253;p35"/>
          <p:cNvSpPr txBox="1"/>
          <p:nvPr/>
        </p:nvSpPr>
        <p:spPr>
          <a:xfrm>
            <a:off x="7901575" y="2184850"/>
            <a:ext cx="1179300" cy="55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Calibri"/>
                <a:ea typeface="Calibri"/>
                <a:cs typeface="Calibri"/>
                <a:sym typeface="Calibri"/>
              </a:rPr>
              <a:t>10110110 00111001 10011010 11111001 11000101 00000001</a:t>
            </a:r>
            <a:endParaRPr sz="800">
              <a:latin typeface="Calibri"/>
              <a:ea typeface="Calibri"/>
              <a:cs typeface="Calibri"/>
              <a:sym typeface="Calibri"/>
            </a:endParaRPr>
          </a:p>
        </p:txBody>
      </p:sp>
      <p:sp>
        <p:nvSpPr>
          <p:cNvPr id="254" name="Google Shape;254;p35"/>
          <p:cNvSpPr txBox="1"/>
          <p:nvPr/>
        </p:nvSpPr>
        <p:spPr>
          <a:xfrm>
            <a:off x="7739425" y="2741675"/>
            <a:ext cx="1503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Calibri"/>
                <a:ea typeface="Calibri"/>
                <a:cs typeface="Calibri"/>
                <a:sym typeface="Calibri"/>
              </a:rPr>
              <a:t>Machine Language (Binary)</a:t>
            </a:r>
            <a:endParaRPr sz="900">
              <a:latin typeface="Calibri"/>
              <a:ea typeface="Calibri"/>
              <a:cs typeface="Calibri"/>
              <a:sym typeface="Calibri"/>
            </a:endParaRPr>
          </a:p>
        </p:txBody>
      </p:sp>
      <p:sp>
        <p:nvSpPr>
          <p:cNvPr id="255" name="Google Shape;255;p35"/>
          <p:cNvSpPr/>
          <p:nvPr/>
        </p:nvSpPr>
        <p:spPr>
          <a:xfrm>
            <a:off x="5589850" y="2195175"/>
            <a:ext cx="1453200" cy="655500"/>
          </a:xfrm>
          <a:prstGeom prst="roundRect">
            <a:avLst>
              <a:gd fmla="val 16667" name="adj"/>
            </a:avLst>
          </a:prstGeom>
          <a:solidFill>
            <a:srgbClr val="6AA84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Java Compiler</a:t>
            </a:r>
            <a:endParaRPr sz="1800">
              <a:latin typeface="Calibri"/>
              <a:ea typeface="Calibri"/>
              <a:cs typeface="Calibri"/>
              <a:sym typeface="Calibri"/>
            </a:endParaRPr>
          </a:p>
        </p:txBody>
      </p:sp>
      <p:sp>
        <p:nvSpPr>
          <p:cNvPr id="256" name="Google Shape;256;p35"/>
          <p:cNvSpPr/>
          <p:nvPr/>
        </p:nvSpPr>
        <p:spPr>
          <a:xfrm>
            <a:off x="5589850" y="3033375"/>
            <a:ext cx="1453200" cy="655500"/>
          </a:xfrm>
          <a:prstGeom prst="roundRect">
            <a:avLst>
              <a:gd fmla="val 16667" name="adj"/>
            </a:avLst>
          </a:prstGeom>
          <a:solidFill>
            <a:srgbClr val="3D85C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 Compiler</a:t>
            </a:r>
            <a:endParaRPr sz="1800">
              <a:latin typeface="Calibri"/>
              <a:ea typeface="Calibri"/>
              <a:cs typeface="Calibri"/>
              <a:sym typeface="Calibri"/>
            </a:endParaRPr>
          </a:p>
        </p:txBody>
      </p:sp>
      <p:cxnSp>
        <p:nvCxnSpPr>
          <p:cNvPr id="257" name="Google Shape;257;p35"/>
          <p:cNvCxnSpPr>
            <a:stCxn id="252" idx="3"/>
            <a:endCxn id="253" idx="1"/>
          </p:cNvCxnSpPr>
          <p:nvPr/>
        </p:nvCxnSpPr>
        <p:spPr>
          <a:xfrm>
            <a:off x="7043050" y="1684725"/>
            <a:ext cx="858600" cy="777300"/>
          </a:xfrm>
          <a:prstGeom prst="straightConnector1">
            <a:avLst/>
          </a:prstGeom>
          <a:noFill/>
          <a:ln cap="flat" cmpd="sng" w="9525">
            <a:solidFill>
              <a:schemeClr val="dk2"/>
            </a:solidFill>
            <a:prstDash val="solid"/>
            <a:round/>
            <a:headEnd len="med" w="med" type="none"/>
            <a:tailEnd len="med" w="med" type="triangle"/>
          </a:ln>
        </p:spPr>
      </p:cxnSp>
      <p:cxnSp>
        <p:nvCxnSpPr>
          <p:cNvPr id="258" name="Google Shape;258;p35"/>
          <p:cNvCxnSpPr>
            <a:stCxn id="255" idx="3"/>
            <a:endCxn id="253" idx="1"/>
          </p:cNvCxnSpPr>
          <p:nvPr/>
        </p:nvCxnSpPr>
        <p:spPr>
          <a:xfrm flipH="1" rot="10800000">
            <a:off x="7043050" y="2462025"/>
            <a:ext cx="858600" cy="60900"/>
          </a:xfrm>
          <a:prstGeom prst="straightConnector1">
            <a:avLst/>
          </a:prstGeom>
          <a:noFill/>
          <a:ln cap="flat" cmpd="sng" w="9525">
            <a:solidFill>
              <a:schemeClr val="dk2"/>
            </a:solidFill>
            <a:prstDash val="solid"/>
            <a:round/>
            <a:headEnd len="med" w="med" type="none"/>
            <a:tailEnd len="med" w="med" type="triangle"/>
          </a:ln>
        </p:spPr>
      </p:cxnSp>
      <p:cxnSp>
        <p:nvCxnSpPr>
          <p:cNvPr id="259" name="Google Shape;259;p35"/>
          <p:cNvCxnSpPr>
            <a:stCxn id="256" idx="3"/>
            <a:endCxn id="253" idx="1"/>
          </p:cNvCxnSpPr>
          <p:nvPr/>
        </p:nvCxnSpPr>
        <p:spPr>
          <a:xfrm flipH="1" rot="10800000">
            <a:off x="7043050" y="2462025"/>
            <a:ext cx="858600" cy="8991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260" name="Google Shape;260;p35"/>
          <p:cNvGraphicFramePr/>
          <p:nvPr/>
        </p:nvGraphicFramePr>
        <p:xfrm>
          <a:off x="2911200" y="2340075"/>
          <a:ext cx="3000000" cy="3000000"/>
        </p:xfrm>
        <a:graphic>
          <a:graphicData uri="http://schemas.openxmlformats.org/drawingml/2006/table">
            <a:tbl>
              <a:tblPr>
                <a:noFill/>
                <a:tableStyleId>{07C5608D-0131-4886-BF17-7A7B74D9E7B8}</a:tableStyleId>
              </a:tblPr>
              <a:tblGrid>
                <a:gridCol w="1980450"/>
              </a:tblGrid>
              <a:tr h="381000">
                <a:tc>
                  <a:txBody>
                    <a:bodyPr/>
                    <a:lstStyle/>
                    <a:p>
                      <a:pPr indent="0" lvl="0" marL="0" rtl="0" algn="l">
                        <a:lnSpc>
                          <a:spcPct val="150000"/>
                        </a:lnSpc>
                        <a:spcBef>
                          <a:spcPts val="0"/>
                        </a:spcBef>
                        <a:spcAft>
                          <a:spcPts val="0"/>
                        </a:spcAft>
                        <a:buNone/>
                      </a:pPr>
                      <a:r>
                        <a:rPr lang="en" sz="1300">
                          <a:solidFill>
                            <a:srgbClr val="4DD0E1"/>
                          </a:solidFill>
                          <a:latin typeface="Roboto Mono"/>
                          <a:ea typeface="Roboto Mono"/>
                          <a:cs typeface="Roboto Mono"/>
                          <a:sym typeface="Roboto Mono"/>
                        </a:rPr>
                        <a:t>int</a:t>
                      </a:r>
                      <a:r>
                        <a:rPr lang="en" sz="1300">
                          <a:solidFill>
                            <a:srgbClr val="ECEFF1"/>
                          </a:solidFill>
                          <a:latin typeface="Roboto Mono"/>
                          <a:ea typeface="Roboto Mono"/>
                          <a:cs typeface="Roboto Mono"/>
                          <a:sym typeface="Roboto Mono"/>
                        </a:rPr>
                        <a:t> num_people = </a:t>
                      </a:r>
                      <a:r>
                        <a:rPr lang="en" sz="1300">
                          <a:solidFill>
                            <a:srgbClr val="FBC02D"/>
                          </a:solidFill>
                          <a:latin typeface="Roboto Mono"/>
                          <a:ea typeface="Roboto Mono"/>
                          <a:cs typeface="Roboto Mono"/>
                          <a:sym typeface="Roboto Mono"/>
                        </a:rPr>
                        <a:t>5</a:t>
                      </a:r>
                      <a:endParaRPr sz="1300">
                        <a:solidFill>
                          <a:srgbClr val="ECEFF1"/>
                        </a:solidFill>
                        <a:latin typeface="Roboto Mono"/>
                        <a:ea typeface="Roboto Mono"/>
                        <a:cs typeface="Roboto Mono"/>
                        <a:sym typeface="Roboto Mono"/>
                      </a:endParaRPr>
                    </a:p>
                  </a:txBody>
                  <a:tcPr marT="91425" marB="91425" marR="91425" marL="91425">
                    <a:solidFill>
                      <a:srgbClr val="212121"/>
                    </a:solidFill>
                  </a:tcPr>
                </a:tc>
              </a:tr>
            </a:tbl>
          </a:graphicData>
        </a:graphic>
      </p:graphicFrame>
      <p:graphicFrame>
        <p:nvGraphicFramePr>
          <p:cNvPr id="261" name="Google Shape;261;p35"/>
          <p:cNvGraphicFramePr/>
          <p:nvPr/>
        </p:nvGraphicFramePr>
        <p:xfrm>
          <a:off x="2415675" y="3168675"/>
          <a:ext cx="3000000" cy="3000000"/>
        </p:xfrm>
        <a:graphic>
          <a:graphicData uri="http://schemas.openxmlformats.org/drawingml/2006/table">
            <a:tbl>
              <a:tblPr>
                <a:noFill/>
                <a:tableStyleId>{07C5608D-0131-4886-BF17-7A7B74D9E7B8}</a:tableStyleId>
              </a:tblPr>
              <a:tblGrid>
                <a:gridCol w="2475975"/>
              </a:tblGrid>
              <a:tr h="400200">
                <a:tc>
                  <a:txBody>
                    <a:bodyPr/>
                    <a:lstStyle/>
                    <a:p>
                      <a:pPr indent="0" lvl="0" marL="0" rtl="0" algn="l">
                        <a:lnSpc>
                          <a:spcPct val="150000"/>
                        </a:lnSpc>
                        <a:spcBef>
                          <a:spcPts val="0"/>
                        </a:spcBef>
                        <a:spcAft>
                          <a:spcPts val="0"/>
                        </a:spcAft>
                        <a:buNone/>
                      </a:pPr>
                      <a:r>
                        <a:rPr lang="en" sz="1300">
                          <a:solidFill>
                            <a:srgbClr val="4DD0E1"/>
                          </a:solidFill>
                          <a:latin typeface="Roboto Mono"/>
                          <a:ea typeface="Roboto Mono"/>
                          <a:cs typeface="Roboto Mono"/>
                          <a:sym typeface="Roboto Mono"/>
                        </a:rPr>
                        <a:t>uint32_t</a:t>
                      </a:r>
                      <a:r>
                        <a:rPr lang="en" sz="1300">
                          <a:solidFill>
                            <a:srgbClr val="ECEFF1"/>
                          </a:solidFill>
                          <a:latin typeface="Roboto Mono"/>
                          <a:ea typeface="Roboto Mono"/>
                          <a:cs typeface="Roboto Mono"/>
                          <a:sym typeface="Roboto Mono"/>
                        </a:rPr>
                        <a:t> num_people = </a:t>
                      </a:r>
                      <a:r>
                        <a:rPr lang="en" sz="1300">
                          <a:solidFill>
                            <a:srgbClr val="FBC02D"/>
                          </a:solidFill>
                          <a:latin typeface="Roboto Mono"/>
                          <a:ea typeface="Roboto Mono"/>
                          <a:cs typeface="Roboto Mono"/>
                          <a:sym typeface="Roboto Mono"/>
                        </a:rPr>
                        <a:t>5</a:t>
                      </a:r>
                      <a:endParaRPr sz="1300">
                        <a:solidFill>
                          <a:srgbClr val="ECEFF1"/>
                        </a:solidFill>
                        <a:latin typeface="Roboto Mono"/>
                        <a:ea typeface="Roboto Mono"/>
                        <a:cs typeface="Roboto Mono"/>
                        <a:sym typeface="Roboto Mono"/>
                      </a:endParaRPr>
                    </a:p>
                  </a:txBody>
                  <a:tcPr marT="91425" marB="91425" marR="91425" marL="91425">
                    <a:solidFill>
                      <a:srgbClr val="212121"/>
                    </a:solidFill>
                  </a:tcPr>
                </a:tc>
              </a:tr>
            </a:tbl>
          </a:graphicData>
        </a:graphic>
      </p:graphicFrame>
      <p:cxnSp>
        <p:nvCxnSpPr>
          <p:cNvPr id="262" name="Google Shape;262;p35"/>
          <p:cNvCxnSpPr>
            <a:endCxn id="252" idx="1"/>
          </p:cNvCxnSpPr>
          <p:nvPr/>
        </p:nvCxnSpPr>
        <p:spPr>
          <a:xfrm>
            <a:off x="4917550" y="1681125"/>
            <a:ext cx="672300" cy="3600"/>
          </a:xfrm>
          <a:prstGeom prst="straightConnector1">
            <a:avLst/>
          </a:prstGeom>
          <a:noFill/>
          <a:ln cap="flat" cmpd="sng" w="9525">
            <a:solidFill>
              <a:schemeClr val="dk2"/>
            </a:solidFill>
            <a:prstDash val="solid"/>
            <a:round/>
            <a:headEnd len="med" w="med" type="none"/>
            <a:tailEnd len="med" w="med" type="triangle"/>
          </a:ln>
        </p:spPr>
      </p:cxnSp>
      <p:cxnSp>
        <p:nvCxnSpPr>
          <p:cNvPr id="263" name="Google Shape;263;p35"/>
          <p:cNvCxnSpPr/>
          <p:nvPr/>
        </p:nvCxnSpPr>
        <p:spPr>
          <a:xfrm>
            <a:off x="4917550" y="2519325"/>
            <a:ext cx="672300" cy="3600"/>
          </a:xfrm>
          <a:prstGeom prst="straightConnector1">
            <a:avLst/>
          </a:prstGeom>
          <a:noFill/>
          <a:ln cap="flat" cmpd="sng" w="9525">
            <a:solidFill>
              <a:schemeClr val="dk2"/>
            </a:solidFill>
            <a:prstDash val="solid"/>
            <a:round/>
            <a:headEnd len="med" w="med" type="none"/>
            <a:tailEnd len="med" w="med" type="triangle"/>
          </a:ln>
        </p:spPr>
      </p:cxnSp>
      <p:cxnSp>
        <p:nvCxnSpPr>
          <p:cNvPr id="264" name="Google Shape;264;p35"/>
          <p:cNvCxnSpPr/>
          <p:nvPr/>
        </p:nvCxnSpPr>
        <p:spPr>
          <a:xfrm>
            <a:off x="4917550" y="3357525"/>
            <a:ext cx="672300" cy="3600"/>
          </a:xfrm>
          <a:prstGeom prst="straightConnector1">
            <a:avLst/>
          </a:prstGeom>
          <a:noFill/>
          <a:ln cap="flat" cmpd="sng" w="9525">
            <a:solidFill>
              <a:schemeClr val="dk2"/>
            </a:solidFill>
            <a:prstDash val="solid"/>
            <a:round/>
            <a:headEnd len="med" w="med" type="none"/>
            <a:tailEnd len="med" w="med" type="triangle"/>
          </a:ln>
        </p:spPr>
      </p:cxnSp>
      <p:sp>
        <p:nvSpPr>
          <p:cNvPr id="265" name="Google Shape;265;p35"/>
          <p:cNvSpPr txBox="1"/>
          <p:nvPr/>
        </p:nvSpPr>
        <p:spPr>
          <a:xfrm>
            <a:off x="3086100" y="1790100"/>
            <a:ext cx="2032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Calibri"/>
                <a:ea typeface="Calibri"/>
                <a:cs typeface="Calibri"/>
                <a:sym typeface="Calibri"/>
              </a:rPr>
              <a:t>Programming  Language (Python)</a:t>
            </a:r>
            <a:endParaRPr sz="900">
              <a:latin typeface="Calibri"/>
              <a:ea typeface="Calibri"/>
              <a:cs typeface="Calibri"/>
              <a:sym typeface="Calibri"/>
            </a:endParaRPr>
          </a:p>
        </p:txBody>
      </p:sp>
      <p:sp>
        <p:nvSpPr>
          <p:cNvPr id="266" name="Google Shape;266;p35"/>
          <p:cNvSpPr txBox="1"/>
          <p:nvPr/>
        </p:nvSpPr>
        <p:spPr>
          <a:xfrm>
            <a:off x="3162300" y="2628300"/>
            <a:ext cx="2032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Calibri"/>
                <a:ea typeface="Calibri"/>
                <a:cs typeface="Calibri"/>
                <a:sym typeface="Calibri"/>
              </a:rPr>
              <a:t>Programming  Language (Java)</a:t>
            </a:r>
            <a:endParaRPr sz="900">
              <a:latin typeface="Calibri"/>
              <a:ea typeface="Calibri"/>
              <a:cs typeface="Calibri"/>
              <a:sym typeface="Calibri"/>
            </a:endParaRPr>
          </a:p>
        </p:txBody>
      </p:sp>
      <p:sp>
        <p:nvSpPr>
          <p:cNvPr id="267" name="Google Shape;267;p35"/>
          <p:cNvSpPr txBox="1"/>
          <p:nvPr/>
        </p:nvSpPr>
        <p:spPr>
          <a:xfrm>
            <a:off x="3162300" y="3466500"/>
            <a:ext cx="2032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Calibri"/>
                <a:ea typeface="Calibri"/>
                <a:cs typeface="Calibri"/>
                <a:sym typeface="Calibri"/>
              </a:rPr>
              <a:t>Programming  Language (C++)</a:t>
            </a:r>
            <a:endParaRPr sz="9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Languages</a:t>
            </a:r>
            <a:endParaRPr/>
          </a:p>
        </p:txBody>
      </p:sp>
      <p:sp>
        <p:nvSpPr>
          <p:cNvPr id="273" name="Google Shape;273;p36"/>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There are many different programming languages…</a:t>
            </a:r>
            <a:endParaRPr/>
          </a:p>
          <a:p>
            <a:pPr indent="-355600" lvl="0" marL="457200" rtl="0" algn="l">
              <a:spcBef>
                <a:spcPts val="600"/>
              </a:spcBef>
              <a:spcAft>
                <a:spcPts val="0"/>
              </a:spcAft>
              <a:buSzPts val="2000"/>
              <a:buChar char="●"/>
            </a:pPr>
            <a:r>
              <a:rPr lang="en"/>
              <a:t>Python</a:t>
            </a:r>
            <a:endParaRPr/>
          </a:p>
          <a:p>
            <a:pPr indent="-355600" lvl="0" marL="457200" rtl="0" algn="l">
              <a:spcBef>
                <a:spcPts val="0"/>
              </a:spcBef>
              <a:spcAft>
                <a:spcPts val="0"/>
              </a:spcAft>
              <a:buSzPts val="2000"/>
              <a:buChar char="●"/>
            </a:pPr>
            <a:r>
              <a:rPr lang="en"/>
              <a:t>Scratch</a:t>
            </a:r>
            <a:endParaRPr/>
          </a:p>
          <a:p>
            <a:pPr indent="-355600" lvl="0" marL="457200" rtl="0" algn="l">
              <a:spcBef>
                <a:spcPts val="0"/>
              </a:spcBef>
              <a:spcAft>
                <a:spcPts val="0"/>
              </a:spcAft>
              <a:buSzPts val="2000"/>
              <a:buChar char="●"/>
            </a:pPr>
            <a:r>
              <a:rPr lang="en"/>
              <a:t>Java</a:t>
            </a:r>
            <a:endParaRPr/>
          </a:p>
          <a:p>
            <a:pPr indent="-355600" lvl="0" marL="457200" rtl="0" algn="l">
              <a:spcBef>
                <a:spcPts val="0"/>
              </a:spcBef>
              <a:spcAft>
                <a:spcPts val="0"/>
              </a:spcAft>
              <a:buSzPts val="2000"/>
              <a:buChar char="●"/>
            </a:pPr>
            <a:r>
              <a:rPr lang="en"/>
              <a:t>C/C++</a:t>
            </a:r>
            <a:endParaRPr/>
          </a:p>
          <a:p>
            <a:pPr indent="-355600" lvl="0" marL="457200" rtl="0" algn="l">
              <a:spcBef>
                <a:spcPts val="0"/>
              </a:spcBef>
              <a:spcAft>
                <a:spcPts val="0"/>
              </a:spcAft>
              <a:buSzPts val="2000"/>
              <a:buChar char="●"/>
            </a:pPr>
            <a:r>
              <a:rPr lang="en"/>
              <a:t>Javascript</a:t>
            </a:r>
            <a:endParaRPr/>
          </a:p>
          <a:p>
            <a:pPr indent="-355600" lvl="0" marL="457200" rtl="0" algn="l">
              <a:spcBef>
                <a:spcPts val="0"/>
              </a:spcBef>
              <a:spcAft>
                <a:spcPts val="0"/>
              </a:spcAft>
              <a:buSzPts val="2000"/>
              <a:buChar char="●"/>
            </a:pPr>
            <a:r>
              <a:rPr lang="en"/>
              <a:t>Go</a:t>
            </a:r>
            <a:endParaRPr/>
          </a:p>
          <a:p>
            <a:pPr indent="-355600" lvl="0" marL="457200" rtl="0" algn="l">
              <a:spcBef>
                <a:spcPts val="0"/>
              </a:spcBef>
              <a:spcAft>
                <a:spcPts val="0"/>
              </a:spcAft>
              <a:buSzPts val="2000"/>
              <a:buChar char="●"/>
            </a:pPr>
            <a:r>
              <a:rPr lang="en"/>
              <a:t>R</a:t>
            </a:r>
            <a:endParaRPr/>
          </a:p>
          <a:p>
            <a:pPr indent="-355600" lvl="0" marL="457200" rtl="0" algn="l">
              <a:spcBef>
                <a:spcPts val="0"/>
              </a:spcBef>
              <a:spcAft>
                <a:spcPts val="0"/>
              </a:spcAft>
              <a:buSzPts val="2000"/>
              <a:buChar char="●"/>
            </a:pPr>
            <a:r>
              <a:rPr lang="en"/>
              <a:t>Swift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All of them get translated to the same “binary” language that the hardware understands. </a:t>
            </a:r>
            <a:endParaRPr/>
          </a:p>
        </p:txBody>
      </p:sp>
      <p:sp>
        <p:nvSpPr>
          <p:cNvPr id="274" name="Google Shape;274;p36"/>
          <p:cNvSpPr/>
          <p:nvPr/>
        </p:nvSpPr>
        <p:spPr>
          <a:xfrm>
            <a:off x="628525" y="1081625"/>
            <a:ext cx="1116300" cy="414300"/>
          </a:xfrm>
          <a:prstGeom prst="ellipse">
            <a:avLst/>
          </a:prstGeom>
          <a:noFill/>
          <a:ln cap="flat" cmpd="sng" w="19050">
            <a:solidFill>
              <a:srgbClr val="FBC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36"/>
          <p:cNvCxnSpPr>
            <a:stCxn id="276" idx="1"/>
          </p:cNvCxnSpPr>
          <p:nvPr/>
        </p:nvCxnSpPr>
        <p:spPr>
          <a:xfrm flipH="1">
            <a:off x="1772050" y="1183850"/>
            <a:ext cx="1035600" cy="93300"/>
          </a:xfrm>
          <a:prstGeom prst="straightConnector1">
            <a:avLst/>
          </a:prstGeom>
          <a:noFill/>
          <a:ln cap="flat" cmpd="sng" w="19050">
            <a:solidFill>
              <a:srgbClr val="FBC02D"/>
            </a:solidFill>
            <a:prstDash val="solid"/>
            <a:round/>
            <a:headEnd len="med" w="med" type="none"/>
            <a:tailEnd len="med" w="med" type="triangle"/>
          </a:ln>
        </p:spPr>
      </p:cxnSp>
      <p:sp>
        <p:nvSpPr>
          <p:cNvPr id="276" name="Google Shape;276;p36"/>
          <p:cNvSpPr txBox="1"/>
          <p:nvPr/>
        </p:nvSpPr>
        <p:spPr>
          <a:xfrm>
            <a:off x="2807650" y="876050"/>
            <a:ext cx="148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BC02D"/>
                </a:solidFill>
                <a:latin typeface="Calibri"/>
                <a:ea typeface="Calibri"/>
                <a:cs typeface="Calibri"/>
                <a:sym typeface="Calibri"/>
              </a:rPr>
              <a:t>Language we will learn in this class</a:t>
            </a:r>
            <a:endParaRPr>
              <a:solidFill>
                <a:srgbClr val="FBC02D"/>
              </a:solidFill>
              <a:latin typeface="Calibri"/>
              <a:ea typeface="Calibri"/>
              <a:cs typeface="Calibri"/>
              <a:sym typeface="Calibri"/>
            </a:endParaRPr>
          </a:p>
        </p:txBody>
      </p:sp>
      <p:graphicFrame>
        <p:nvGraphicFramePr>
          <p:cNvPr id="277" name="Google Shape;277;p36"/>
          <p:cNvGraphicFramePr/>
          <p:nvPr/>
        </p:nvGraphicFramePr>
        <p:xfrm>
          <a:off x="3275025" y="1494225"/>
          <a:ext cx="3000000" cy="3000000"/>
        </p:xfrm>
        <a:graphic>
          <a:graphicData uri="http://schemas.openxmlformats.org/drawingml/2006/table">
            <a:tbl>
              <a:tblPr>
                <a:noFill/>
                <a:tableStyleId>{07C5608D-0131-4886-BF17-7A7B74D9E7B8}</a:tableStyleId>
              </a:tblPr>
              <a:tblGrid>
                <a:gridCol w="1616625"/>
              </a:tblGrid>
              <a:tr h="381000">
                <a:tc>
                  <a:txBody>
                    <a:bodyPr/>
                    <a:lstStyle/>
                    <a:p>
                      <a:pPr indent="0" lvl="0" marL="0" rtl="0" algn="l">
                        <a:lnSpc>
                          <a:spcPct val="150000"/>
                        </a:lnSpc>
                        <a:spcBef>
                          <a:spcPts val="0"/>
                        </a:spcBef>
                        <a:spcAft>
                          <a:spcPts val="0"/>
                        </a:spcAft>
                        <a:buNone/>
                      </a:pPr>
                      <a:r>
                        <a:rPr lang="en" sz="1300">
                          <a:solidFill>
                            <a:srgbClr val="ECEFF1"/>
                          </a:solidFill>
                          <a:latin typeface="Roboto Mono"/>
                          <a:ea typeface="Roboto Mono"/>
                          <a:cs typeface="Roboto Mono"/>
                          <a:sym typeface="Roboto Mono"/>
                        </a:rPr>
                        <a:t>num_people = </a:t>
                      </a:r>
                      <a:r>
                        <a:rPr lang="en" sz="1300">
                          <a:solidFill>
                            <a:srgbClr val="FBC02D"/>
                          </a:solidFill>
                          <a:latin typeface="Roboto Mono"/>
                          <a:ea typeface="Roboto Mono"/>
                          <a:cs typeface="Roboto Mono"/>
                          <a:sym typeface="Roboto Mono"/>
                        </a:rPr>
                        <a:t>5</a:t>
                      </a:r>
                      <a:endParaRPr sz="1800"/>
                    </a:p>
                  </a:txBody>
                  <a:tcPr marT="91425" marB="91425" marR="91425" marL="91425">
                    <a:solidFill>
                      <a:srgbClr val="212121"/>
                    </a:solidFill>
                  </a:tcPr>
                </a:tc>
              </a:tr>
            </a:tbl>
          </a:graphicData>
        </a:graphic>
      </p:graphicFrame>
      <p:sp>
        <p:nvSpPr>
          <p:cNvPr id="278" name="Google Shape;278;p36"/>
          <p:cNvSpPr/>
          <p:nvPr/>
        </p:nvSpPr>
        <p:spPr>
          <a:xfrm>
            <a:off x="5589850" y="1356975"/>
            <a:ext cx="1453200" cy="655500"/>
          </a:xfrm>
          <a:prstGeom prst="roundRect">
            <a:avLst>
              <a:gd fmla="val 16667" name="adj"/>
            </a:avLst>
          </a:prstGeom>
          <a:solidFill>
            <a:srgbClr val="F1C23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Python Compiler</a:t>
            </a:r>
            <a:endParaRPr sz="1800">
              <a:latin typeface="Calibri"/>
              <a:ea typeface="Calibri"/>
              <a:cs typeface="Calibri"/>
              <a:sym typeface="Calibri"/>
            </a:endParaRPr>
          </a:p>
        </p:txBody>
      </p:sp>
      <p:sp>
        <p:nvSpPr>
          <p:cNvPr id="279" name="Google Shape;279;p36"/>
          <p:cNvSpPr txBox="1"/>
          <p:nvPr/>
        </p:nvSpPr>
        <p:spPr>
          <a:xfrm>
            <a:off x="7901575" y="2184850"/>
            <a:ext cx="1179300" cy="55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Calibri"/>
                <a:ea typeface="Calibri"/>
                <a:cs typeface="Calibri"/>
                <a:sym typeface="Calibri"/>
              </a:rPr>
              <a:t>10110110 00111001 10011010 11111001 11000101 00000001</a:t>
            </a:r>
            <a:endParaRPr sz="800">
              <a:latin typeface="Calibri"/>
              <a:ea typeface="Calibri"/>
              <a:cs typeface="Calibri"/>
              <a:sym typeface="Calibri"/>
            </a:endParaRPr>
          </a:p>
        </p:txBody>
      </p:sp>
      <p:sp>
        <p:nvSpPr>
          <p:cNvPr id="280" name="Google Shape;280;p36"/>
          <p:cNvSpPr txBox="1"/>
          <p:nvPr/>
        </p:nvSpPr>
        <p:spPr>
          <a:xfrm>
            <a:off x="7739425" y="2741675"/>
            <a:ext cx="1503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Calibri"/>
                <a:ea typeface="Calibri"/>
                <a:cs typeface="Calibri"/>
                <a:sym typeface="Calibri"/>
              </a:rPr>
              <a:t>Machine Language (Binary)</a:t>
            </a:r>
            <a:endParaRPr sz="900">
              <a:latin typeface="Calibri"/>
              <a:ea typeface="Calibri"/>
              <a:cs typeface="Calibri"/>
              <a:sym typeface="Calibri"/>
            </a:endParaRPr>
          </a:p>
        </p:txBody>
      </p:sp>
      <p:sp>
        <p:nvSpPr>
          <p:cNvPr id="281" name="Google Shape;281;p36"/>
          <p:cNvSpPr/>
          <p:nvPr/>
        </p:nvSpPr>
        <p:spPr>
          <a:xfrm>
            <a:off x="5589850" y="2195175"/>
            <a:ext cx="1453200" cy="655500"/>
          </a:xfrm>
          <a:prstGeom prst="roundRect">
            <a:avLst>
              <a:gd fmla="val 16667" name="adj"/>
            </a:avLst>
          </a:prstGeom>
          <a:solidFill>
            <a:srgbClr val="6AA84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Java Compiler</a:t>
            </a:r>
            <a:endParaRPr sz="1800">
              <a:latin typeface="Calibri"/>
              <a:ea typeface="Calibri"/>
              <a:cs typeface="Calibri"/>
              <a:sym typeface="Calibri"/>
            </a:endParaRPr>
          </a:p>
        </p:txBody>
      </p:sp>
      <p:sp>
        <p:nvSpPr>
          <p:cNvPr id="282" name="Google Shape;282;p36"/>
          <p:cNvSpPr/>
          <p:nvPr/>
        </p:nvSpPr>
        <p:spPr>
          <a:xfrm>
            <a:off x="5589850" y="3033375"/>
            <a:ext cx="1453200" cy="655500"/>
          </a:xfrm>
          <a:prstGeom prst="roundRect">
            <a:avLst>
              <a:gd fmla="val 16667" name="adj"/>
            </a:avLst>
          </a:prstGeom>
          <a:solidFill>
            <a:srgbClr val="3D85C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 Compiler</a:t>
            </a:r>
            <a:endParaRPr sz="1800">
              <a:latin typeface="Calibri"/>
              <a:ea typeface="Calibri"/>
              <a:cs typeface="Calibri"/>
              <a:sym typeface="Calibri"/>
            </a:endParaRPr>
          </a:p>
        </p:txBody>
      </p:sp>
      <p:cxnSp>
        <p:nvCxnSpPr>
          <p:cNvPr id="283" name="Google Shape;283;p36"/>
          <p:cNvCxnSpPr>
            <a:stCxn id="278" idx="3"/>
            <a:endCxn id="279" idx="1"/>
          </p:cNvCxnSpPr>
          <p:nvPr/>
        </p:nvCxnSpPr>
        <p:spPr>
          <a:xfrm>
            <a:off x="7043050" y="1684725"/>
            <a:ext cx="858600" cy="77730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36"/>
          <p:cNvCxnSpPr>
            <a:stCxn id="281" idx="3"/>
            <a:endCxn id="279" idx="1"/>
          </p:cNvCxnSpPr>
          <p:nvPr/>
        </p:nvCxnSpPr>
        <p:spPr>
          <a:xfrm flipH="1" rot="10800000">
            <a:off x="7043050" y="2462025"/>
            <a:ext cx="858600" cy="609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36"/>
          <p:cNvCxnSpPr>
            <a:stCxn id="282" idx="3"/>
            <a:endCxn id="279" idx="1"/>
          </p:cNvCxnSpPr>
          <p:nvPr/>
        </p:nvCxnSpPr>
        <p:spPr>
          <a:xfrm flipH="1" rot="10800000">
            <a:off x="7043050" y="2462025"/>
            <a:ext cx="858600" cy="8991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286" name="Google Shape;286;p36"/>
          <p:cNvGraphicFramePr/>
          <p:nvPr/>
        </p:nvGraphicFramePr>
        <p:xfrm>
          <a:off x="2911200" y="2340075"/>
          <a:ext cx="3000000" cy="3000000"/>
        </p:xfrm>
        <a:graphic>
          <a:graphicData uri="http://schemas.openxmlformats.org/drawingml/2006/table">
            <a:tbl>
              <a:tblPr>
                <a:noFill/>
                <a:tableStyleId>{07C5608D-0131-4886-BF17-7A7B74D9E7B8}</a:tableStyleId>
              </a:tblPr>
              <a:tblGrid>
                <a:gridCol w="1980450"/>
              </a:tblGrid>
              <a:tr h="381000">
                <a:tc>
                  <a:txBody>
                    <a:bodyPr/>
                    <a:lstStyle/>
                    <a:p>
                      <a:pPr indent="0" lvl="0" marL="0" rtl="0" algn="l">
                        <a:lnSpc>
                          <a:spcPct val="150000"/>
                        </a:lnSpc>
                        <a:spcBef>
                          <a:spcPts val="0"/>
                        </a:spcBef>
                        <a:spcAft>
                          <a:spcPts val="0"/>
                        </a:spcAft>
                        <a:buNone/>
                      </a:pPr>
                      <a:r>
                        <a:rPr lang="en" sz="1300">
                          <a:solidFill>
                            <a:srgbClr val="4DD0E1"/>
                          </a:solidFill>
                          <a:latin typeface="Roboto Mono"/>
                          <a:ea typeface="Roboto Mono"/>
                          <a:cs typeface="Roboto Mono"/>
                          <a:sym typeface="Roboto Mono"/>
                        </a:rPr>
                        <a:t>int</a:t>
                      </a:r>
                      <a:r>
                        <a:rPr lang="en" sz="1300">
                          <a:solidFill>
                            <a:srgbClr val="ECEFF1"/>
                          </a:solidFill>
                          <a:latin typeface="Roboto Mono"/>
                          <a:ea typeface="Roboto Mono"/>
                          <a:cs typeface="Roboto Mono"/>
                          <a:sym typeface="Roboto Mono"/>
                        </a:rPr>
                        <a:t> num_people = </a:t>
                      </a:r>
                      <a:r>
                        <a:rPr lang="en" sz="1300">
                          <a:solidFill>
                            <a:srgbClr val="FBC02D"/>
                          </a:solidFill>
                          <a:latin typeface="Roboto Mono"/>
                          <a:ea typeface="Roboto Mono"/>
                          <a:cs typeface="Roboto Mono"/>
                          <a:sym typeface="Roboto Mono"/>
                        </a:rPr>
                        <a:t>5</a:t>
                      </a:r>
                      <a:endParaRPr sz="1300">
                        <a:solidFill>
                          <a:srgbClr val="ECEFF1"/>
                        </a:solidFill>
                        <a:latin typeface="Roboto Mono"/>
                        <a:ea typeface="Roboto Mono"/>
                        <a:cs typeface="Roboto Mono"/>
                        <a:sym typeface="Roboto Mono"/>
                      </a:endParaRPr>
                    </a:p>
                  </a:txBody>
                  <a:tcPr marT="91425" marB="91425" marR="91425" marL="91425">
                    <a:solidFill>
                      <a:srgbClr val="212121"/>
                    </a:solidFill>
                  </a:tcPr>
                </a:tc>
              </a:tr>
            </a:tbl>
          </a:graphicData>
        </a:graphic>
      </p:graphicFrame>
      <p:graphicFrame>
        <p:nvGraphicFramePr>
          <p:cNvPr id="287" name="Google Shape;287;p36"/>
          <p:cNvGraphicFramePr/>
          <p:nvPr/>
        </p:nvGraphicFramePr>
        <p:xfrm>
          <a:off x="2415675" y="3168675"/>
          <a:ext cx="3000000" cy="3000000"/>
        </p:xfrm>
        <a:graphic>
          <a:graphicData uri="http://schemas.openxmlformats.org/drawingml/2006/table">
            <a:tbl>
              <a:tblPr>
                <a:noFill/>
                <a:tableStyleId>{07C5608D-0131-4886-BF17-7A7B74D9E7B8}</a:tableStyleId>
              </a:tblPr>
              <a:tblGrid>
                <a:gridCol w="2475975"/>
              </a:tblGrid>
              <a:tr h="400200">
                <a:tc>
                  <a:txBody>
                    <a:bodyPr/>
                    <a:lstStyle/>
                    <a:p>
                      <a:pPr indent="0" lvl="0" marL="0" rtl="0" algn="l">
                        <a:lnSpc>
                          <a:spcPct val="150000"/>
                        </a:lnSpc>
                        <a:spcBef>
                          <a:spcPts val="0"/>
                        </a:spcBef>
                        <a:spcAft>
                          <a:spcPts val="0"/>
                        </a:spcAft>
                        <a:buNone/>
                      </a:pPr>
                      <a:r>
                        <a:rPr lang="en" sz="1300">
                          <a:solidFill>
                            <a:srgbClr val="4DD0E1"/>
                          </a:solidFill>
                          <a:latin typeface="Roboto Mono"/>
                          <a:ea typeface="Roboto Mono"/>
                          <a:cs typeface="Roboto Mono"/>
                          <a:sym typeface="Roboto Mono"/>
                        </a:rPr>
                        <a:t>uint32_t</a:t>
                      </a:r>
                      <a:r>
                        <a:rPr lang="en" sz="1300">
                          <a:solidFill>
                            <a:srgbClr val="ECEFF1"/>
                          </a:solidFill>
                          <a:latin typeface="Roboto Mono"/>
                          <a:ea typeface="Roboto Mono"/>
                          <a:cs typeface="Roboto Mono"/>
                          <a:sym typeface="Roboto Mono"/>
                        </a:rPr>
                        <a:t> num_people = </a:t>
                      </a:r>
                      <a:r>
                        <a:rPr lang="en" sz="1300">
                          <a:solidFill>
                            <a:srgbClr val="FBC02D"/>
                          </a:solidFill>
                          <a:latin typeface="Roboto Mono"/>
                          <a:ea typeface="Roboto Mono"/>
                          <a:cs typeface="Roboto Mono"/>
                          <a:sym typeface="Roboto Mono"/>
                        </a:rPr>
                        <a:t>5</a:t>
                      </a:r>
                      <a:endParaRPr sz="1300">
                        <a:solidFill>
                          <a:srgbClr val="ECEFF1"/>
                        </a:solidFill>
                        <a:latin typeface="Roboto Mono"/>
                        <a:ea typeface="Roboto Mono"/>
                        <a:cs typeface="Roboto Mono"/>
                        <a:sym typeface="Roboto Mono"/>
                      </a:endParaRPr>
                    </a:p>
                  </a:txBody>
                  <a:tcPr marT="91425" marB="91425" marR="91425" marL="91425">
                    <a:solidFill>
                      <a:srgbClr val="212121"/>
                    </a:solidFill>
                  </a:tcPr>
                </a:tc>
              </a:tr>
            </a:tbl>
          </a:graphicData>
        </a:graphic>
      </p:graphicFrame>
      <p:cxnSp>
        <p:nvCxnSpPr>
          <p:cNvPr id="288" name="Google Shape;288;p36"/>
          <p:cNvCxnSpPr>
            <a:endCxn id="278" idx="1"/>
          </p:cNvCxnSpPr>
          <p:nvPr/>
        </p:nvCxnSpPr>
        <p:spPr>
          <a:xfrm>
            <a:off x="4917550" y="1681125"/>
            <a:ext cx="672300" cy="360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36"/>
          <p:cNvCxnSpPr/>
          <p:nvPr/>
        </p:nvCxnSpPr>
        <p:spPr>
          <a:xfrm>
            <a:off x="4917550" y="2519325"/>
            <a:ext cx="672300" cy="3600"/>
          </a:xfrm>
          <a:prstGeom prst="straightConnector1">
            <a:avLst/>
          </a:prstGeom>
          <a:noFill/>
          <a:ln cap="flat" cmpd="sng" w="9525">
            <a:solidFill>
              <a:schemeClr val="dk2"/>
            </a:solidFill>
            <a:prstDash val="solid"/>
            <a:round/>
            <a:headEnd len="med" w="med" type="none"/>
            <a:tailEnd len="med" w="med" type="triangle"/>
          </a:ln>
        </p:spPr>
      </p:cxnSp>
      <p:cxnSp>
        <p:nvCxnSpPr>
          <p:cNvPr id="290" name="Google Shape;290;p36"/>
          <p:cNvCxnSpPr/>
          <p:nvPr/>
        </p:nvCxnSpPr>
        <p:spPr>
          <a:xfrm>
            <a:off x="4917550" y="3357525"/>
            <a:ext cx="672300" cy="3600"/>
          </a:xfrm>
          <a:prstGeom prst="straightConnector1">
            <a:avLst/>
          </a:prstGeom>
          <a:noFill/>
          <a:ln cap="flat" cmpd="sng" w="9525">
            <a:solidFill>
              <a:schemeClr val="dk2"/>
            </a:solidFill>
            <a:prstDash val="solid"/>
            <a:round/>
            <a:headEnd len="med" w="med" type="none"/>
            <a:tailEnd len="med" w="med" type="triangle"/>
          </a:ln>
        </p:spPr>
      </p:cxnSp>
      <p:sp>
        <p:nvSpPr>
          <p:cNvPr id="291" name="Google Shape;291;p36"/>
          <p:cNvSpPr txBox="1"/>
          <p:nvPr/>
        </p:nvSpPr>
        <p:spPr>
          <a:xfrm>
            <a:off x="3086100" y="1790100"/>
            <a:ext cx="2032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Calibri"/>
                <a:ea typeface="Calibri"/>
                <a:cs typeface="Calibri"/>
                <a:sym typeface="Calibri"/>
              </a:rPr>
              <a:t>Programming  Language (Python)</a:t>
            </a:r>
            <a:endParaRPr sz="900">
              <a:latin typeface="Calibri"/>
              <a:ea typeface="Calibri"/>
              <a:cs typeface="Calibri"/>
              <a:sym typeface="Calibri"/>
            </a:endParaRPr>
          </a:p>
        </p:txBody>
      </p:sp>
      <p:sp>
        <p:nvSpPr>
          <p:cNvPr id="292" name="Google Shape;292;p36"/>
          <p:cNvSpPr txBox="1"/>
          <p:nvPr/>
        </p:nvSpPr>
        <p:spPr>
          <a:xfrm>
            <a:off x="3162300" y="2628300"/>
            <a:ext cx="2032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Calibri"/>
                <a:ea typeface="Calibri"/>
                <a:cs typeface="Calibri"/>
                <a:sym typeface="Calibri"/>
              </a:rPr>
              <a:t>Programming  Language (Java)</a:t>
            </a:r>
            <a:endParaRPr sz="900">
              <a:latin typeface="Calibri"/>
              <a:ea typeface="Calibri"/>
              <a:cs typeface="Calibri"/>
              <a:sym typeface="Calibri"/>
            </a:endParaRPr>
          </a:p>
        </p:txBody>
      </p:sp>
      <p:sp>
        <p:nvSpPr>
          <p:cNvPr id="293" name="Google Shape;293;p36"/>
          <p:cNvSpPr txBox="1"/>
          <p:nvPr/>
        </p:nvSpPr>
        <p:spPr>
          <a:xfrm>
            <a:off x="3162300" y="3466500"/>
            <a:ext cx="2032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Calibri"/>
                <a:ea typeface="Calibri"/>
                <a:cs typeface="Calibri"/>
                <a:sym typeface="Calibri"/>
              </a:rPr>
              <a:t>Programming  Language (C++)</a:t>
            </a:r>
            <a:endParaRPr sz="9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Learn Python?</a:t>
            </a:r>
            <a:endParaRPr/>
          </a:p>
        </p:txBody>
      </p:sp>
      <p:sp>
        <p:nvSpPr>
          <p:cNvPr id="299" name="Google Shape;299;p37"/>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Perfect language to start coding in</a:t>
            </a:r>
            <a:endParaRPr/>
          </a:p>
          <a:p>
            <a:pPr indent="-355600" lvl="0" marL="457200" rtl="0" algn="l">
              <a:spcBef>
                <a:spcPts val="600"/>
              </a:spcBef>
              <a:spcAft>
                <a:spcPts val="0"/>
              </a:spcAft>
              <a:buSzPts val="2000"/>
              <a:buChar char="●"/>
            </a:pPr>
            <a:r>
              <a:rPr lang="en"/>
              <a:t>Easy to read</a:t>
            </a:r>
            <a:endParaRPr/>
          </a:p>
          <a:p>
            <a:pPr indent="-355600" lvl="0" marL="457200" rtl="0" algn="l">
              <a:spcBef>
                <a:spcPts val="0"/>
              </a:spcBef>
              <a:spcAft>
                <a:spcPts val="0"/>
              </a:spcAft>
              <a:buSzPts val="2000"/>
              <a:buChar char="●"/>
            </a:pPr>
            <a:r>
              <a:rPr lang="en"/>
              <a:t>Very little “syntax”</a:t>
            </a:r>
            <a:endParaRPr/>
          </a:p>
          <a:p>
            <a:pPr indent="-355600" lvl="1" marL="914400" rtl="0" algn="l">
              <a:spcBef>
                <a:spcPts val="0"/>
              </a:spcBef>
              <a:spcAft>
                <a:spcPts val="0"/>
              </a:spcAft>
              <a:buSzPts val="2000"/>
              <a:buChar char="○"/>
            </a:pPr>
            <a:r>
              <a:rPr b="1" lang="en"/>
              <a:t>syntax</a:t>
            </a:r>
            <a:r>
              <a:rPr lang="en"/>
              <a:t>: the rules of grammar in a programming language</a:t>
            </a:r>
            <a:endParaRPr/>
          </a:p>
          <a:p>
            <a:pPr indent="-355600" lvl="0" marL="457200" rtl="0" algn="l">
              <a:spcBef>
                <a:spcPts val="0"/>
              </a:spcBef>
              <a:spcAft>
                <a:spcPts val="0"/>
              </a:spcAft>
              <a:buSzPts val="2000"/>
              <a:buChar char="●"/>
            </a:pPr>
            <a:r>
              <a:rPr lang="en"/>
              <a:t>Used extensively in the real world</a:t>
            </a:r>
            <a:endParaRPr/>
          </a:p>
          <a:p>
            <a:pPr indent="0" lvl="0" marL="0" rtl="0" algn="l">
              <a:spcBef>
                <a:spcPts val="600"/>
              </a:spcBef>
              <a:spcAft>
                <a:spcPts val="0"/>
              </a:spcAft>
              <a:buNone/>
            </a:pPr>
            <a:r>
              <a:t/>
            </a:r>
            <a:endParaRPr/>
          </a:p>
        </p:txBody>
      </p:sp>
      <p:pic>
        <p:nvPicPr>
          <p:cNvPr id="300" name="Google Shape;300;p37"/>
          <p:cNvPicPr preferRelativeResize="0"/>
          <p:nvPr/>
        </p:nvPicPr>
        <p:blipFill>
          <a:blip r:embed="rId3">
            <a:alphaModFix/>
          </a:blip>
          <a:stretch>
            <a:fillRect/>
          </a:stretch>
        </p:blipFill>
        <p:spPr>
          <a:xfrm>
            <a:off x="695051" y="2295401"/>
            <a:ext cx="2182426" cy="1227600"/>
          </a:xfrm>
          <a:prstGeom prst="rect">
            <a:avLst/>
          </a:prstGeom>
          <a:noFill/>
          <a:ln>
            <a:noFill/>
          </a:ln>
        </p:spPr>
      </p:pic>
      <p:pic>
        <p:nvPicPr>
          <p:cNvPr id="301" name="Google Shape;301;p37"/>
          <p:cNvPicPr preferRelativeResize="0"/>
          <p:nvPr/>
        </p:nvPicPr>
        <p:blipFill>
          <a:blip r:embed="rId4">
            <a:alphaModFix/>
          </a:blip>
          <a:stretch>
            <a:fillRect/>
          </a:stretch>
        </p:blipFill>
        <p:spPr>
          <a:xfrm>
            <a:off x="2440200" y="3523000"/>
            <a:ext cx="2599500" cy="1462225"/>
          </a:xfrm>
          <a:prstGeom prst="rect">
            <a:avLst/>
          </a:prstGeom>
          <a:noFill/>
          <a:ln>
            <a:noFill/>
          </a:ln>
        </p:spPr>
      </p:pic>
      <p:pic>
        <p:nvPicPr>
          <p:cNvPr id="302" name="Google Shape;302;p37"/>
          <p:cNvPicPr preferRelativeResize="0"/>
          <p:nvPr/>
        </p:nvPicPr>
        <p:blipFill>
          <a:blip r:embed="rId5">
            <a:alphaModFix/>
          </a:blip>
          <a:stretch>
            <a:fillRect/>
          </a:stretch>
        </p:blipFill>
        <p:spPr>
          <a:xfrm>
            <a:off x="5258550" y="2390100"/>
            <a:ext cx="3137850" cy="1765033"/>
          </a:xfrm>
          <a:prstGeom prst="rect">
            <a:avLst/>
          </a:prstGeom>
          <a:noFill/>
          <a:ln>
            <a:noFill/>
          </a:ln>
        </p:spPr>
      </p:pic>
      <p:pic>
        <p:nvPicPr>
          <p:cNvPr id="303" name="Google Shape;303;p37"/>
          <p:cNvPicPr preferRelativeResize="0"/>
          <p:nvPr/>
        </p:nvPicPr>
        <p:blipFill rotWithShape="1">
          <a:blip r:embed="rId6">
            <a:alphaModFix/>
          </a:blip>
          <a:srcRect b="18805" l="21130" r="18805" t="21130"/>
          <a:stretch/>
        </p:blipFill>
        <p:spPr>
          <a:xfrm>
            <a:off x="7547625" y="169275"/>
            <a:ext cx="1139174" cy="1139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Programming Environment</a:t>
            </a:r>
            <a:endParaRPr/>
          </a:p>
        </p:txBody>
      </p:sp>
      <p:sp>
        <p:nvSpPr>
          <p:cNvPr id="309" name="Google Shape;309;p38"/>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 will be coding in a “Notebook” or “Colab”...</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Let’s jump to 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1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 am I?</a:t>
            </a:r>
            <a:endParaRPr/>
          </a:p>
        </p:txBody>
      </p:sp>
      <p:sp>
        <p:nvSpPr>
          <p:cNvPr id="48" name="Google Shape;48;p1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000000"/>
              </a:buClr>
              <a:buSzPts val="2200"/>
              <a:buChar char="●"/>
            </a:pPr>
            <a:r>
              <a:rPr lang="en" sz="2200">
                <a:solidFill>
                  <a:srgbClr val="000000"/>
                </a:solidFill>
              </a:rPr>
              <a:t>My name is Alex Krentsel.</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Senior Researcher at Google, designing </a:t>
            </a:r>
            <a:r>
              <a:rPr lang="en" sz="2200" u="sng">
                <a:solidFill>
                  <a:schemeClr val="hlink"/>
                </a:solidFill>
                <a:hlinkClick r:id="rId3"/>
              </a:rPr>
              <a:t>internet</a:t>
            </a:r>
            <a:r>
              <a:rPr lang="en" sz="2200">
                <a:solidFill>
                  <a:srgbClr val="000000"/>
                </a:solidFill>
              </a:rPr>
              <a:t> architecture. </a:t>
            </a:r>
            <a:endParaRPr sz="2200">
              <a:solidFill>
                <a:srgbClr val="000000"/>
              </a:solidFill>
            </a:endParaRPr>
          </a:p>
          <a:p>
            <a:pPr indent="0" lvl="0" marL="0" rtl="0" algn="l">
              <a:spcBef>
                <a:spcPts val="600"/>
              </a:spcBef>
              <a:spcAft>
                <a:spcPts val="0"/>
              </a:spcAft>
              <a:buNone/>
            </a:pPr>
            <a:r>
              <a:t/>
            </a:r>
            <a:endParaRPr sz="2200">
              <a:solidFill>
                <a:srgbClr val="000000"/>
              </a:solidFill>
            </a:endParaRPr>
          </a:p>
        </p:txBody>
      </p:sp>
      <p:pic>
        <p:nvPicPr>
          <p:cNvPr id="49" name="Google Shape;49;p12"/>
          <p:cNvPicPr preferRelativeResize="0"/>
          <p:nvPr/>
        </p:nvPicPr>
        <p:blipFill>
          <a:blip r:embed="rId4">
            <a:alphaModFix/>
          </a:blip>
          <a:stretch>
            <a:fillRect/>
          </a:stretch>
        </p:blipFill>
        <p:spPr>
          <a:xfrm>
            <a:off x="6659526" y="1489100"/>
            <a:ext cx="1809751" cy="588524"/>
          </a:xfrm>
          <a:prstGeom prst="rect">
            <a:avLst/>
          </a:prstGeom>
          <a:noFill/>
          <a:ln>
            <a:noFill/>
          </a:ln>
        </p:spPr>
      </p:pic>
      <p:pic>
        <p:nvPicPr>
          <p:cNvPr id="50" name="Google Shape;50;p12"/>
          <p:cNvPicPr preferRelativeResize="0"/>
          <p:nvPr/>
        </p:nvPicPr>
        <p:blipFill>
          <a:blip r:embed="rId5">
            <a:alphaModFix/>
          </a:blip>
          <a:stretch>
            <a:fillRect/>
          </a:stretch>
        </p:blipFill>
        <p:spPr>
          <a:xfrm>
            <a:off x="7519125" y="2156050"/>
            <a:ext cx="1263898" cy="1263898"/>
          </a:xfrm>
          <a:prstGeom prst="rect">
            <a:avLst/>
          </a:prstGeom>
          <a:noFill/>
          <a:ln>
            <a:noFill/>
          </a:ln>
        </p:spPr>
      </p:pic>
      <p:pic>
        <p:nvPicPr>
          <p:cNvPr id="51" name="Google Shape;51;p12"/>
          <p:cNvPicPr preferRelativeResize="0"/>
          <p:nvPr/>
        </p:nvPicPr>
        <p:blipFill>
          <a:blip r:embed="rId6">
            <a:alphaModFix/>
          </a:blip>
          <a:stretch>
            <a:fillRect/>
          </a:stretch>
        </p:blipFill>
        <p:spPr>
          <a:xfrm>
            <a:off x="321475" y="2077625"/>
            <a:ext cx="2811663" cy="1581549"/>
          </a:xfrm>
          <a:prstGeom prst="rect">
            <a:avLst/>
          </a:prstGeom>
          <a:noFill/>
          <a:ln>
            <a:noFill/>
          </a:ln>
        </p:spPr>
      </p:pic>
      <p:grpSp>
        <p:nvGrpSpPr>
          <p:cNvPr id="52" name="Google Shape;52;p12"/>
          <p:cNvGrpSpPr/>
          <p:nvPr/>
        </p:nvGrpSpPr>
        <p:grpSpPr>
          <a:xfrm>
            <a:off x="3251038" y="2296700"/>
            <a:ext cx="3585476" cy="2472950"/>
            <a:chOff x="3174500" y="2156050"/>
            <a:chExt cx="3585476" cy="2472950"/>
          </a:xfrm>
        </p:grpSpPr>
        <p:pic>
          <p:nvPicPr>
            <p:cNvPr id="53" name="Google Shape;53;p12">
              <a:hlinkClick r:id="rId7"/>
            </p:cNvPr>
            <p:cNvPicPr preferRelativeResize="0"/>
            <p:nvPr/>
          </p:nvPicPr>
          <p:blipFill rotWithShape="1">
            <a:blip r:embed="rId8">
              <a:alphaModFix/>
            </a:blip>
            <a:srcRect b="16009" l="9193" r="11624" t="27461"/>
            <a:stretch/>
          </p:blipFill>
          <p:spPr>
            <a:xfrm>
              <a:off x="3174500" y="2156050"/>
              <a:ext cx="3585476" cy="2020075"/>
            </a:xfrm>
            <a:prstGeom prst="rect">
              <a:avLst/>
            </a:prstGeom>
            <a:noFill/>
            <a:ln>
              <a:noFill/>
            </a:ln>
          </p:spPr>
        </p:pic>
        <p:sp>
          <p:nvSpPr>
            <p:cNvPr id="54" name="Google Shape;54;p12"/>
            <p:cNvSpPr txBox="1"/>
            <p:nvPr/>
          </p:nvSpPr>
          <p:spPr>
            <a:xfrm>
              <a:off x="3528925" y="4105800"/>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lang="en" sz="2200">
                  <a:solidFill>
                    <a:schemeClr val="dk1"/>
                  </a:solidFill>
                  <a:latin typeface="Calibri"/>
                  <a:ea typeface="Calibri"/>
                  <a:cs typeface="Calibri"/>
                  <a:sym typeface="Calibri"/>
                </a:rPr>
                <a:t>Subsea cable map</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525150" y="2082650"/>
            <a:ext cx="8093700" cy="9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Expressions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Expressions</a:t>
            </a:r>
            <a:endParaRPr/>
          </a:p>
        </p:txBody>
      </p:sp>
      <p:sp>
        <p:nvSpPr>
          <p:cNvPr id="320" name="Google Shape;320;p4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Expressions</a:t>
            </a:r>
            <a:r>
              <a:rPr lang="en"/>
              <a:t> are combinations of </a:t>
            </a:r>
            <a:r>
              <a:rPr i="1" lang="en"/>
              <a:t>operators</a:t>
            </a:r>
            <a:r>
              <a:rPr lang="en"/>
              <a:t> and </a:t>
            </a:r>
            <a:r>
              <a:rPr i="1" lang="en"/>
              <a:t>values</a:t>
            </a:r>
            <a:r>
              <a:rPr lang="en"/>
              <a:t> </a:t>
            </a:r>
            <a:r>
              <a:rPr b="1" lang="en"/>
              <a:t>evaluating</a:t>
            </a:r>
            <a:r>
              <a:rPr lang="en"/>
              <a:t> to a single value.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Evaluates to 6.</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graphicFrame>
        <p:nvGraphicFramePr>
          <p:cNvPr id="321" name="Google Shape;321;p40"/>
          <p:cNvGraphicFramePr/>
          <p:nvPr/>
        </p:nvGraphicFramePr>
        <p:xfrm>
          <a:off x="3874588" y="2089425"/>
          <a:ext cx="3000000" cy="3000000"/>
        </p:xfrm>
        <a:graphic>
          <a:graphicData uri="http://schemas.openxmlformats.org/drawingml/2006/table">
            <a:tbl>
              <a:tblPr>
                <a:noFill/>
                <a:tableStyleId>{07C5608D-0131-4886-BF17-7A7B74D9E7B8}</a:tableStyleId>
              </a:tblPr>
              <a:tblGrid>
                <a:gridCol w="1180600"/>
              </a:tblGrid>
              <a:tr h="595675">
                <a:tc>
                  <a:txBody>
                    <a:bodyPr/>
                    <a:lstStyle/>
                    <a:p>
                      <a:pPr indent="0" lvl="0" marL="0" rtl="0" algn="ctr">
                        <a:lnSpc>
                          <a:spcPct val="150000"/>
                        </a:lnSpc>
                        <a:spcBef>
                          <a:spcPts val="0"/>
                        </a:spcBef>
                        <a:spcAft>
                          <a:spcPts val="0"/>
                        </a:spcAft>
                        <a:buNone/>
                      </a:pPr>
                      <a:r>
                        <a:rPr lang="en" sz="2200">
                          <a:solidFill>
                            <a:srgbClr val="FBC02D"/>
                          </a:solidFill>
                          <a:latin typeface="Roboto Mono"/>
                          <a:ea typeface="Roboto Mono"/>
                          <a:cs typeface="Roboto Mono"/>
                          <a:sym typeface="Roboto Mono"/>
                        </a:rPr>
                        <a:t>2</a:t>
                      </a:r>
                      <a:r>
                        <a:rPr lang="en" sz="2200">
                          <a:solidFill>
                            <a:srgbClr val="ECEFF1"/>
                          </a:solidFill>
                          <a:latin typeface="Roboto Mono"/>
                          <a:ea typeface="Roboto Mono"/>
                          <a:cs typeface="Roboto Mono"/>
                          <a:sym typeface="Roboto Mono"/>
                        </a:rPr>
                        <a:t> + </a:t>
                      </a:r>
                      <a:r>
                        <a:rPr lang="en" sz="2200">
                          <a:solidFill>
                            <a:srgbClr val="FBC02D"/>
                          </a:solidFill>
                          <a:latin typeface="Roboto Mono"/>
                          <a:ea typeface="Roboto Mono"/>
                          <a:cs typeface="Roboto Mono"/>
                          <a:sym typeface="Roboto Mono"/>
                        </a:rPr>
                        <a:t>4</a:t>
                      </a:r>
                      <a:endParaRPr sz="2200">
                        <a:solidFill>
                          <a:srgbClr val="ECEFF1"/>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cxnSp>
        <p:nvCxnSpPr>
          <p:cNvPr id="322" name="Google Shape;322;p40"/>
          <p:cNvCxnSpPr/>
          <p:nvPr/>
        </p:nvCxnSpPr>
        <p:spPr>
          <a:xfrm flipH="1">
            <a:off x="4153900" y="1795050"/>
            <a:ext cx="126600" cy="414300"/>
          </a:xfrm>
          <a:prstGeom prst="straightConnector1">
            <a:avLst/>
          </a:prstGeom>
          <a:noFill/>
          <a:ln cap="flat" cmpd="sng" w="28575">
            <a:solidFill>
              <a:srgbClr val="FBC02D"/>
            </a:solidFill>
            <a:prstDash val="solid"/>
            <a:round/>
            <a:headEnd len="med" w="med" type="none"/>
            <a:tailEnd len="med" w="med" type="triangle"/>
          </a:ln>
        </p:spPr>
      </p:cxnSp>
      <p:cxnSp>
        <p:nvCxnSpPr>
          <p:cNvPr id="323" name="Google Shape;323;p40"/>
          <p:cNvCxnSpPr/>
          <p:nvPr/>
        </p:nvCxnSpPr>
        <p:spPr>
          <a:xfrm>
            <a:off x="4706250" y="1749025"/>
            <a:ext cx="80700" cy="437400"/>
          </a:xfrm>
          <a:prstGeom prst="straightConnector1">
            <a:avLst/>
          </a:prstGeom>
          <a:noFill/>
          <a:ln cap="flat" cmpd="sng" w="28575">
            <a:solidFill>
              <a:srgbClr val="FBC02D"/>
            </a:solidFill>
            <a:prstDash val="solid"/>
            <a:round/>
            <a:headEnd len="med" w="med" type="none"/>
            <a:tailEnd len="med" w="med" type="triangle"/>
          </a:ln>
        </p:spPr>
      </p:cxnSp>
      <p:sp>
        <p:nvSpPr>
          <p:cNvPr id="324" name="Google Shape;324;p40"/>
          <p:cNvSpPr txBox="1"/>
          <p:nvPr/>
        </p:nvSpPr>
        <p:spPr>
          <a:xfrm>
            <a:off x="3950700" y="1380800"/>
            <a:ext cx="1242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BC02D"/>
                </a:solidFill>
                <a:latin typeface="Calibri"/>
                <a:ea typeface="Calibri"/>
                <a:cs typeface="Calibri"/>
                <a:sym typeface="Calibri"/>
              </a:rPr>
              <a:t>Operands</a:t>
            </a:r>
            <a:endParaRPr b="1" sz="1900">
              <a:solidFill>
                <a:srgbClr val="FBC02D"/>
              </a:solidFill>
              <a:latin typeface="Calibri"/>
              <a:ea typeface="Calibri"/>
              <a:cs typeface="Calibri"/>
              <a:sym typeface="Calibri"/>
            </a:endParaRPr>
          </a:p>
        </p:txBody>
      </p:sp>
      <p:cxnSp>
        <p:nvCxnSpPr>
          <p:cNvPr id="325" name="Google Shape;325;p40"/>
          <p:cNvCxnSpPr/>
          <p:nvPr/>
        </p:nvCxnSpPr>
        <p:spPr>
          <a:xfrm flipH="1" rot="10800000">
            <a:off x="4441600" y="2554575"/>
            <a:ext cx="34500" cy="851400"/>
          </a:xfrm>
          <a:prstGeom prst="straightConnector1">
            <a:avLst/>
          </a:prstGeom>
          <a:noFill/>
          <a:ln cap="flat" cmpd="sng" w="28575">
            <a:solidFill>
              <a:srgbClr val="1072BD"/>
            </a:solidFill>
            <a:prstDash val="solid"/>
            <a:round/>
            <a:headEnd len="med" w="med" type="none"/>
            <a:tailEnd len="med" w="med" type="triangle"/>
          </a:ln>
        </p:spPr>
      </p:cxnSp>
      <p:sp>
        <p:nvSpPr>
          <p:cNvPr id="326" name="Google Shape;326;p40"/>
          <p:cNvSpPr txBox="1"/>
          <p:nvPr/>
        </p:nvSpPr>
        <p:spPr>
          <a:xfrm>
            <a:off x="3843600" y="3267100"/>
            <a:ext cx="1242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72BD"/>
                </a:solidFill>
                <a:latin typeface="Calibri"/>
                <a:ea typeface="Calibri"/>
                <a:cs typeface="Calibri"/>
                <a:sym typeface="Calibri"/>
              </a:rPr>
              <a:t>Operator</a:t>
            </a:r>
            <a:endParaRPr b="1" sz="1900">
              <a:solidFill>
                <a:srgbClr val="1072BD"/>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Expressions</a:t>
            </a:r>
            <a:endParaRPr/>
          </a:p>
        </p:txBody>
      </p:sp>
      <p:sp>
        <p:nvSpPr>
          <p:cNvPr id="332" name="Google Shape;332;p4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a:t>
            </a:r>
            <a:r>
              <a:rPr b="1" lang="en"/>
              <a:t>operands</a:t>
            </a:r>
            <a:r>
              <a:rPr lang="en"/>
              <a:t> in an expression can themselves be expressions. Expressions are always evaluated operand-first.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Python will simplify any expression, no matter how complicated, down until it gets to a single value!</a:t>
            </a:r>
            <a:endParaRPr/>
          </a:p>
        </p:txBody>
      </p:sp>
      <p:graphicFrame>
        <p:nvGraphicFramePr>
          <p:cNvPr id="333" name="Google Shape;333;p41"/>
          <p:cNvGraphicFramePr/>
          <p:nvPr/>
        </p:nvGraphicFramePr>
        <p:xfrm>
          <a:off x="2388150" y="1629125"/>
          <a:ext cx="3000000" cy="3000000"/>
        </p:xfrm>
        <a:graphic>
          <a:graphicData uri="http://schemas.openxmlformats.org/drawingml/2006/table">
            <a:tbl>
              <a:tblPr>
                <a:noFill/>
                <a:tableStyleId>{07C5608D-0131-4886-BF17-7A7B74D9E7B8}</a:tableStyleId>
              </a:tblPr>
              <a:tblGrid>
                <a:gridCol w="3786875"/>
              </a:tblGrid>
              <a:tr h="741500">
                <a:tc>
                  <a:txBody>
                    <a:bodyPr/>
                    <a:lstStyle/>
                    <a:p>
                      <a:pPr indent="0" lvl="0" marL="0" rtl="0" algn="ctr">
                        <a:lnSpc>
                          <a:spcPct val="150000"/>
                        </a:lnSpc>
                        <a:spcBef>
                          <a:spcPts val="0"/>
                        </a:spcBef>
                        <a:spcAft>
                          <a:spcPts val="0"/>
                        </a:spcAft>
                        <a:buNone/>
                      </a:pPr>
                      <a:r>
                        <a:rPr lang="en" sz="2200">
                          <a:solidFill>
                            <a:srgbClr val="FBC02D"/>
                          </a:solidFill>
                          <a:latin typeface="Roboto Mono"/>
                          <a:ea typeface="Roboto Mono"/>
                          <a:cs typeface="Roboto Mono"/>
                          <a:sym typeface="Roboto Mono"/>
                        </a:rPr>
                        <a:t>17</a:t>
                      </a:r>
                      <a:r>
                        <a:rPr lang="en" sz="2200">
                          <a:solidFill>
                            <a:srgbClr val="ECEFF1"/>
                          </a:solidFill>
                          <a:latin typeface="Roboto Mono"/>
                          <a:ea typeface="Roboto Mono"/>
                          <a:cs typeface="Roboto Mono"/>
                          <a:sym typeface="Roboto Mono"/>
                        </a:rPr>
                        <a:t> + (</a:t>
                      </a:r>
                      <a:r>
                        <a:rPr lang="en" sz="2200">
                          <a:solidFill>
                            <a:srgbClr val="FBC02D"/>
                          </a:solidFill>
                          <a:latin typeface="Roboto Mono"/>
                          <a:ea typeface="Roboto Mono"/>
                          <a:cs typeface="Roboto Mono"/>
                          <a:sym typeface="Roboto Mono"/>
                        </a:rPr>
                        <a:t>3</a:t>
                      </a:r>
                      <a:r>
                        <a:rPr lang="en" sz="2200">
                          <a:solidFill>
                            <a:srgbClr val="ECEFF1"/>
                          </a:solidFill>
                          <a:latin typeface="Roboto Mono"/>
                          <a:ea typeface="Roboto Mono"/>
                          <a:cs typeface="Roboto Mono"/>
                          <a:sym typeface="Roboto Mono"/>
                        </a:rPr>
                        <a:t> * </a:t>
                      </a:r>
                      <a:r>
                        <a:rPr lang="en" sz="2200">
                          <a:solidFill>
                            <a:srgbClr val="FBC02D"/>
                          </a:solidFill>
                          <a:latin typeface="Roboto Mono"/>
                          <a:ea typeface="Roboto Mono"/>
                          <a:cs typeface="Roboto Mono"/>
                          <a:sym typeface="Roboto Mono"/>
                        </a:rPr>
                        <a:t>11</a:t>
                      </a:r>
                      <a:r>
                        <a:rPr lang="en" sz="2200">
                          <a:solidFill>
                            <a:srgbClr val="ECEFF1"/>
                          </a:solidFill>
                          <a:latin typeface="Roboto Mono"/>
                          <a:ea typeface="Roboto Mono"/>
                          <a:cs typeface="Roboto Mono"/>
                          <a:sym typeface="Roboto Mono"/>
                        </a:rPr>
                        <a:t>)</a:t>
                      </a:r>
                      <a:endParaRPr sz="2200">
                        <a:solidFill>
                          <a:srgbClr val="ECEFF1"/>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graphicFrame>
        <p:nvGraphicFramePr>
          <p:cNvPr id="334" name="Google Shape;334;p41"/>
          <p:cNvGraphicFramePr/>
          <p:nvPr/>
        </p:nvGraphicFramePr>
        <p:xfrm>
          <a:off x="2388150" y="2448925"/>
          <a:ext cx="3000000" cy="3000000"/>
        </p:xfrm>
        <a:graphic>
          <a:graphicData uri="http://schemas.openxmlformats.org/drawingml/2006/table">
            <a:tbl>
              <a:tblPr>
                <a:noFill/>
                <a:tableStyleId>{07C5608D-0131-4886-BF17-7A7B74D9E7B8}</a:tableStyleId>
              </a:tblPr>
              <a:tblGrid>
                <a:gridCol w="3786875"/>
              </a:tblGrid>
              <a:tr h="741500">
                <a:tc>
                  <a:txBody>
                    <a:bodyPr/>
                    <a:lstStyle/>
                    <a:p>
                      <a:pPr indent="0" lvl="0" marL="0" rtl="0" algn="ctr">
                        <a:lnSpc>
                          <a:spcPct val="150000"/>
                        </a:lnSpc>
                        <a:spcBef>
                          <a:spcPts val="0"/>
                        </a:spcBef>
                        <a:spcAft>
                          <a:spcPts val="0"/>
                        </a:spcAft>
                        <a:buClr>
                          <a:schemeClr val="dk1"/>
                        </a:buClr>
                        <a:buSzPts val="1100"/>
                        <a:buFont typeface="Arial"/>
                        <a:buNone/>
                      </a:pPr>
                      <a:r>
                        <a:rPr lang="en" sz="2200">
                          <a:solidFill>
                            <a:srgbClr val="FBC02D"/>
                          </a:solidFill>
                          <a:latin typeface="Roboto Mono"/>
                          <a:ea typeface="Roboto Mono"/>
                          <a:cs typeface="Roboto Mono"/>
                          <a:sym typeface="Roboto Mono"/>
                        </a:rPr>
                        <a:t>17</a:t>
                      </a:r>
                      <a:r>
                        <a:rPr lang="en" sz="2200">
                          <a:solidFill>
                            <a:srgbClr val="ECEFF1"/>
                          </a:solidFill>
                          <a:latin typeface="Roboto Mono"/>
                          <a:ea typeface="Roboto Mono"/>
                          <a:cs typeface="Roboto Mono"/>
                          <a:sym typeface="Roboto Mono"/>
                        </a:rPr>
                        <a:t> + (</a:t>
                      </a:r>
                      <a:r>
                        <a:rPr lang="en" sz="2200">
                          <a:solidFill>
                            <a:srgbClr val="FBC02D"/>
                          </a:solidFill>
                          <a:latin typeface="Roboto Mono"/>
                          <a:ea typeface="Roboto Mono"/>
                          <a:cs typeface="Roboto Mono"/>
                          <a:sym typeface="Roboto Mono"/>
                        </a:rPr>
                        <a:t>33</a:t>
                      </a:r>
                      <a:r>
                        <a:rPr lang="en" sz="2200">
                          <a:solidFill>
                            <a:srgbClr val="ECEFF1"/>
                          </a:solidFill>
                          <a:latin typeface="Roboto Mono"/>
                          <a:ea typeface="Roboto Mono"/>
                          <a:cs typeface="Roboto Mono"/>
                          <a:sym typeface="Roboto Mono"/>
                        </a:rPr>
                        <a:t>)</a:t>
                      </a:r>
                      <a:endParaRPr sz="2200">
                        <a:solidFill>
                          <a:srgbClr val="ECEFF1"/>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graphicFrame>
        <p:nvGraphicFramePr>
          <p:cNvPr id="335" name="Google Shape;335;p41"/>
          <p:cNvGraphicFramePr/>
          <p:nvPr/>
        </p:nvGraphicFramePr>
        <p:xfrm>
          <a:off x="2388150" y="3268725"/>
          <a:ext cx="3000000" cy="3000000"/>
        </p:xfrm>
        <a:graphic>
          <a:graphicData uri="http://schemas.openxmlformats.org/drawingml/2006/table">
            <a:tbl>
              <a:tblPr>
                <a:noFill/>
                <a:tableStyleId>{07C5608D-0131-4886-BF17-7A7B74D9E7B8}</a:tableStyleId>
              </a:tblPr>
              <a:tblGrid>
                <a:gridCol w="3786875"/>
              </a:tblGrid>
              <a:tr h="741500">
                <a:tc>
                  <a:txBody>
                    <a:bodyPr/>
                    <a:lstStyle/>
                    <a:p>
                      <a:pPr indent="0" lvl="0" marL="0" rtl="0" algn="ctr">
                        <a:lnSpc>
                          <a:spcPct val="150000"/>
                        </a:lnSpc>
                        <a:spcBef>
                          <a:spcPts val="0"/>
                        </a:spcBef>
                        <a:spcAft>
                          <a:spcPts val="0"/>
                        </a:spcAft>
                        <a:buClr>
                          <a:schemeClr val="dk1"/>
                        </a:buClr>
                        <a:buSzPts val="1100"/>
                        <a:buFont typeface="Arial"/>
                        <a:buNone/>
                      </a:pPr>
                      <a:r>
                        <a:rPr lang="en" sz="2200">
                          <a:solidFill>
                            <a:srgbClr val="FBC02D"/>
                          </a:solidFill>
                          <a:latin typeface="Roboto Mono"/>
                          <a:ea typeface="Roboto Mono"/>
                          <a:cs typeface="Roboto Mono"/>
                          <a:sym typeface="Roboto Mono"/>
                        </a:rPr>
                        <a:t>50</a:t>
                      </a:r>
                      <a:endParaRPr sz="2200">
                        <a:solidFill>
                          <a:srgbClr val="ECEFF1"/>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Operators</a:t>
            </a:r>
            <a:endParaRPr/>
          </a:p>
        </p:txBody>
      </p:sp>
      <p:sp>
        <p:nvSpPr>
          <p:cNvPr id="341" name="Google Shape;341;p4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same operators that you’re used to in math work in Python.</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lang="en"/>
              <a:t>Addition (+)</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lang="en"/>
              <a:t>Subtraction (-)</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lang="en"/>
              <a:t>Multiplication (*)</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lang="en"/>
              <a:t>Division (/)</a:t>
            </a:r>
            <a:endParaRPr/>
          </a:p>
        </p:txBody>
      </p:sp>
      <p:graphicFrame>
        <p:nvGraphicFramePr>
          <p:cNvPr id="342" name="Google Shape;342;p42"/>
          <p:cNvGraphicFramePr/>
          <p:nvPr/>
        </p:nvGraphicFramePr>
        <p:xfrm>
          <a:off x="2164625" y="1578050"/>
          <a:ext cx="3000000" cy="3000000"/>
        </p:xfrm>
        <a:graphic>
          <a:graphicData uri="http://schemas.openxmlformats.org/drawingml/2006/table">
            <a:tbl>
              <a:tblPr>
                <a:noFill/>
                <a:tableStyleId>{07C5608D-0131-4886-BF17-7A7B74D9E7B8}</a:tableStyleId>
              </a:tblPr>
              <a:tblGrid>
                <a:gridCol w="2446425"/>
              </a:tblGrid>
              <a:tr h="495300">
                <a:tc>
                  <a:txBody>
                    <a:bodyPr/>
                    <a:lstStyle/>
                    <a:p>
                      <a:pPr indent="0" lvl="0" marL="0" rtl="0" algn="l">
                        <a:lnSpc>
                          <a:spcPct val="115000"/>
                        </a:lnSpc>
                        <a:spcBef>
                          <a:spcPts val="0"/>
                        </a:spcBef>
                        <a:spcAft>
                          <a:spcPts val="0"/>
                        </a:spcAft>
                        <a:buNone/>
                      </a:pPr>
                      <a:r>
                        <a:rPr lang="en" sz="2200">
                          <a:solidFill>
                            <a:srgbClr val="ECEFF1"/>
                          </a:solidFill>
                          <a:latin typeface="Roboto Mono"/>
                          <a:ea typeface="Roboto Mono"/>
                          <a:cs typeface="Roboto Mono"/>
                          <a:sym typeface="Roboto Mono"/>
                        </a:rPr>
                        <a:t>sum = </a:t>
                      </a:r>
                      <a:r>
                        <a:rPr lang="en" sz="2200">
                          <a:solidFill>
                            <a:srgbClr val="FBC02D"/>
                          </a:solidFill>
                          <a:latin typeface="Roboto Mono"/>
                          <a:ea typeface="Roboto Mono"/>
                          <a:cs typeface="Roboto Mono"/>
                          <a:sym typeface="Roboto Mono"/>
                        </a:rPr>
                        <a:t>5</a:t>
                      </a:r>
                      <a:r>
                        <a:rPr lang="en" sz="2200">
                          <a:solidFill>
                            <a:srgbClr val="ECEFF1"/>
                          </a:solidFill>
                          <a:latin typeface="Roboto Mono"/>
                          <a:ea typeface="Roboto Mono"/>
                          <a:cs typeface="Roboto Mono"/>
                          <a:sym typeface="Roboto Mono"/>
                        </a:rPr>
                        <a:t> + </a:t>
                      </a:r>
                      <a:r>
                        <a:rPr lang="en" sz="2200">
                          <a:solidFill>
                            <a:srgbClr val="FBC02D"/>
                          </a:solidFill>
                          <a:latin typeface="Roboto Mono"/>
                          <a:ea typeface="Roboto Mono"/>
                          <a:cs typeface="Roboto Mono"/>
                          <a:sym typeface="Roboto Mono"/>
                        </a:rPr>
                        <a:t>6</a:t>
                      </a:r>
                      <a:endParaRPr sz="2200">
                        <a:solidFill>
                          <a:srgbClr val="FBC02D"/>
                        </a:solidFill>
                        <a:latin typeface="Roboto Mono"/>
                        <a:ea typeface="Roboto Mono"/>
                        <a:cs typeface="Roboto Mono"/>
                        <a:sym typeface="Roboto Mono"/>
                      </a:endParaRPr>
                    </a:p>
                  </a:txBody>
                  <a:tcPr marT="91425" marB="91425" marR="91425" marL="91425">
                    <a:solidFill>
                      <a:srgbClr val="212121"/>
                    </a:solidFill>
                  </a:tcPr>
                </a:tc>
              </a:tr>
            </a:tbl>
          </a:graphicData>
        </a:graphic>
      </p:graphicFrame>
      <p:graphicFrame>
        <p:nvGraphicFramePr>
          <p:cNvPr id="343" name="Google Shape;343;p42"/>
          <p:cNvGraphicFramePr/>
          <p:nvPr/>
        </p:nvGraphicFramePr>
        <p:xfrm>
          <a:off x="2383275" y="2389675"/>
          <a:ext cx="3000000" cy="3000000"/>
        </p:xfrm>
        <a:graphic>
          <a:graphicData uri="http://schemas.openxmlformats.org/drawingml/2006/table">
            <a:tbl>
              <a:tblPr>
                <a:noFill/>
                <a:tableStyleId>{07C5608D-0131-4886-BF17-7A7B74D9E7B8}</a:tableStyleId>
              </a:tblPr>
              <a:tblGrid>
                <a:gridCol w="2446425"/>
              </a:tblGrid>
              <a:tr h="381000">
                <a:tc>
                  <a:txBody>
                    <a:bodyPr/>
                    <a:lstStyle/>
                    <a:p>
                      <a:pPr indent="0" lvl="0" marL="0" rtl="0" algn="l">
                        <a:lnSpc>
                          <a:spcPct val="115000"/>
                        </a:lnSpc>
                        <a:spcBef>
                          <a:spcPts val="0"/>
                        </a:spcBef>
                        <a:spcAft>
                          <a:spcPts val="0"/>
                        </a:spcAft>
                        <a:buNone/>
                      </a:pPr>
                      <a:r>
                        <a:rPr lang="en" sz="2200">
                          <a:solidFill>
                            <a:srgbClr val="ECEFF1"/>
                          </a:solidFill>
                          <a:latin typeface="Roboto Mono"/>
                          <a:ea typeface="Roboto Mono"/>
                          <a:cs typeface="Roboto Mono"/>
                          <a:sym typeface="Roboto Mono"/>
                        </a:rPr>
                        <a:t>diff = </a:t>
                      </a:r>
                      <a:r>
                        <a:rPr lang="en" sz="2200">
                          <a:solidFill>
                            <a:srgbClr val="FBC02D"/>
                          </a:solidFill>
                          <a:latin typeface="Roboto Mono"/>
                          <a:ea typeface="Roboto Mono"/>
                          <a:cs typeface="Roboto Mono"/>
                          <a:sym typeface="Roboto Mono"/>
                        </a:rPr>
                        <a:t>12</a:t>
                      </a:r>
                      <a:r>
                        <a:rPr lang="en" sz="2200">
                          <a:solidFill>
                            <a:srgbClr val="ECEFF1"/>
                          </a:solidFill>
                          <a:latin typeface="Roboto Mono"/>
                          <a:ea typeface="Roboto Mono"/>
                          <a:cs typeface="Roboto Mono"/>
                          <a:sym typeface="Roboto Mono"/>
                        </a:rPr>
                        <a:t> - </a:t>
                      </a:r>
                      <a:r>
                        <a:rPr lang="en" sz="2200">
                          <a:solidFill>
                            <a:srgbClr val="FBC02D"/>
                          </a:solidFill>
                          <a:latin typeface="Roboto Mono"/>
                          <a:ea typeface="Roboto Mono"/>
                          <a:cs typeface="Roboto Mono"/>
                          <a:sym typeface="Roboto Mono"/>
                        </a:rPr>
                        <a:t>5</a:t>
                      </a:r>
                      <a:endParaRPr sz="2200">
                        <a:solidFill>
                          <a:srgbClr val="FBC02D"/>
                        </a:solidFill>
                        <a:latin typeface="Roboto Mono"/>
                        <a:ea typeface="Roboto Mono"/>
                        <a:cs typeface="Roboto Mono"/>
                        <a:sym typeface="Roboto Mono"/>
                      </a:endParaRPr>
                    </a:p>
                  </a:txBody>
                  <a:tcPr marT="91425" marB="91425" marR="91425" marL="91425">
                    <a:solidFill>
                      <a:srgbClr val="212121"/>
                    </a:solidFill>
                  </a:tcPr>
                </a:tc>
              </a:tr>
            </a:tbl>
          </a:graphicData>
        </a:graphic>
      </p:graphicFrame>
      <p:graphicFrame>
        <p:nvGraphicFramePr>
          <p:cNvPr id="344" name="Google Shape;344;p42"/>
          <p:cNvGraphicFramePr/>
          <p:nvPr/>
        </p:nvGraphicFramePr>
        <p:xfrm>
          <a:off x="2383275" y="3352950"/>
          <a:ext cx="3000000" cy="3000000"/>
        </p:xfrm>
        <a:graphic>
          <a:graphicData uri="http://schemas.openxmlformats.org/drawingml/2006/table">
            <a:tbl>
              <a:tblPr>
                <a:noFill/>
                <a:tableStyleId>{07C5608D-0131-4886-BF17-7A7B74D9E7B8}</a:tableStyleId>
              </a:tblPr>
              <a:tblGrid>
                <a:gridCol w="2768625"/>
              </a:tblGrid>
              <a:tr h="518125">
                <a:tc>
                  <a:txBody>
                    <a:bodyPr/>
                    <a:lstStyle/>
                    <a:p>
                      <a:pPr indent="0" lvl="0" marL="0" rtl="0" algn="l">
                        <a:lnSpc>
                          <a:spcPct val="115000"/>
                        </a:lnSpc>
                        <a:spcBef>
                          <a:spcPts val="0"/>
                        </a:spcBef>
                        <a:spcAft>
                          <a:spcPts val="0"/>
                        </a:spcAft>
                        <a:buNone/>
                      </a:pPr>
                      <a:r>
                        <a:rPr lang="en" sz="2200">
                          <a:solidFill>
                            <a:srgbClr val="ECEFF1"/>
                          </a:solidFill>
                          <a:latin typeface="Roboto Mono"/>
                          <a:ea typeface="Roboto Mono"/>
                          <a:cs typeface="Roboto Mono"/>
                          <a:sym typeface="Roboto Mono"/>
                        </a:rPr>
                        <a:t>product = </a:t>
                      </a:r>
                      <a:r>
                        <a:rPr lang="en" sz="2200">
                          <a:solidFill>
                            <a:srgbClr val="FBC02D"/>
                          </a:solidFill>
                          <a:latin typeface="Roboto Mono"/>
                          <a:ea typeface="Roboto Mono"/>
                          <a:cs typeface="Roboto Mono"/>
                          <a:sym typeface="Roboto Mono"/>
                        </a:rPr>
                        <a:t>8</a:t>
                      </a:r>
                      <a:r>
                        <a:rPr lang="en" sz="2200">
                          <a:solidFill>
                            <a:srgbClr val="ECEFF1"/>
                          </a:solidFill>
                          <a:latin typeface="Roboto Mono"/>
                          <a:ea typeface="Roboto Mono"/>
                          <a:cs typeface="Roboto Mono"/>
                          <a:sym typeface="Roboto Mono"/>
                        </a:rPr>
                        <a:t> * </a:t>
                      </a:r>
                      <a:r>
                        <a:rPr lang="en" sz="2200">
                          <a:solidFill>
                            <a:srgbClr val="FBC02D"/>
                          </a:solidFill>
                          <a:latin typeface="Roboto Mono"/>
                          <a:ea typeface="Roboto Mono"/>
                          <a:cs typeface="Roboto Mono"/>
                          <a:sym typeface="Roboto Mono"/>
                        </a:rPr>
                        <a:t>4</a:t>
                      </a:r>
                      <a:endParaRPr sz="2200">
                        <a:solidFill>
                          <a:srgbClr val="FBC02D"/>
                        </a:solidFill>
                        <a:latin typeface="Roboto Mono"/>
                        <a:ea typeface="Roboto Mono"/>
                        <a:cs typeface="Roboto Mono"/>
                        <a:sym typeface="Roboto Mono"/>
                      </a:endParaRPr>
                    </a:p>
                  </a:txBody>
                  <a:tcPr marT="91425" marB="91425" marR="91425" marL="91425">
                    <a:solidFill>
                      <a:srgbClr val="212121"/>
                    </a:solidFill>
                  </a:tcPr>
                </a:tc>
              </a:tr>
            </a:tbl>
          </a:graphicData>
        </a:graphic>
      </p:graphicFrame>
      <p:graphicFrame>
        <p:nvGraphicFramePr>
          <p:cNvPr id="345" name="Google Shape;345;p42"/>
          <p:cNvGraphicFramePr/>
          <p:nvPr/>
        </p:nvGraphicFramePr>
        <p:xfrm>
          <a:off x="1905375" y="4135925"/>
          <a:ext cx="3000000" cy="3000000"/>
        </p:xfrm>
        <a:graphic>
          <a:graphicData uri="http://schemas.openxmlformats.org/drawingml/2006/table">
            <a:tbl>
              <a:tblPr>
                <a:noFill/>
                <a:tableStyleId>{07C5608D-0131-4886-BF17-7A7B74D9E7B8}</a:tableStyleId>
              </a:tblPr>
              <a:tblGrid>
                <a:gridCol w="2446425"/>
              </a:tblGrid>
              <a:tr h="381000">
                <a:tc>
                  <a:txBody>
                    <a:bodyPr/>
                    <a:lstStyle/>
                    <a:p>
                      <a:pPr indent="0" lvl="0" marL="0" rtl="0" algn="l">
                        <a:lnSpc>
                          <a:spcPct val="115000"/>
                        </a:lnSpc>
                        <a:spcBef>
                          <a:spcPts val="0"/>
                        </a:spcBef>
                        <a:spcAft>
                          <a:spcPts val="0"/>
                        </a:spcAft>
                        <a:buNone/>
                      </a:pPr>
                      <a:r>
                        <a:rPr lang="en" sz="2200">
                          <a:solidFill>
                            <a:srgbClr val="ECEFF1"/>
                          </a:solidFill>
                          <a:latin typeface="Roboto Mono"/>
                          <a:ea typeface="Roboto Mono"/>
                          <a:cs typeface="Roboto Mono"/>
                          <a:sym typeface="Roboto Mono"/>
                        </a:rPr>
                        <a:t>quot = </a:t>
                      </a:r>
                      <a:r>
                        <a:rPr lang="en" sz="2200">
                          <a:solidFill>
                            <a:srgbClr val="FBC02D"/>
                          </a:solidFill>
                          <a:latin typeface="Roboto Mono"/>
                          <a:ea typeface="Roboto Mono"/>
                          <a:cs typeface="Roboto Mono"/>
                          <a:sym typeface="Roboto Mono"/>
                        </a:rPr>
                        <a:t>12</a:t>
                      </a:r>
                      <a:r>
                        <a:rPr lang="en" sz="2200">
                          <a:solidFill>
                            <a:srgbClr val="ECEFF1"/>
                          </a:solidFill>
                          <a:latin typeface="Roboto Mono"/>
                          <a:ea typeface="Roboto Mono"/>
                          <a:cs typeface="Roboto Mono"/>
                          <a:sym typeface="Roboto Mono"/>
                        </a:rPr>
                        <a:t> / </a:t>
                      </a:r>
                      <a:r>
                        <a:rPr lang="en" sz="2200">
                          <a:solidFill>
                            <a:srgbClr val="FBC02D"/>
                          </a:solidFill>
                          <a:latin typeface="Roboto Mono"/>
                          <a:ea typeface="Roboto Mono"/>
                          <a:cs typeface="Roboto Mono"/>
                          <a:sym typeface="Roboto Mono"/>
                        </a:rPr>
                        <a:t>5</a:t>
                      </a:r>
                      <a:endParaRPr sz="2200">
                        <a:solidFill>
                          <a:srgbClr val="FBC02D"/>
                        </a:solidFill>
                        <a:latin typeface="Roboto Mono"/>
                        <a:ea typeface="Roboto Mono"/>
                        <a:cs typeface="Roboto Mono"/>
                        <a:sym typeface="Roboto Mono"/>
                      </a:endParaRPr>
                    </a:p>
                  </a:txBody>
                  <a:tcPr marT="91425" marB="91425" marR="91425" marL="91425">
                    <a:solidFill>
                      <a:srgbClr val="212121"/>
                    </a:solidFill>
                  </a:tcPr>
                </a:tc>
              </a:tr>
            </a:tbl>
          </a:graphicData>
        </a:graphic>
      </p:graphicFrame>
      <p:sp>
        <p:nvSpPr>
          <p:cNvPr id="346" name="Google Shape;346;p42"/>
          <p:cNvSpPr txBox="1"/>
          <p:nvPr/>
        </p:nvSpPr>
        <p:spPr>
          <a:xfrm>
            <a:off x="5442675" y="1415325"/>
            <a:ext cx="3567000" cy="1647000"/>
          </a:xfrm>
          <a:prstGeom prst="rect">
            <a:avLst/>
          </a:prstGeom>
          <a:noFill/>
          <a:ln>
            <a:noFill/>
          </a:ln>
        </p:spPr>
        <p:txBody>
          <a:bodyPr anchorCtr="0" anchor="t" bIns="91425" lIns="91425" spcFirstLastPara="1" rIns="91425" wrap="square" tIns="91425">
            <a:spAutoFit/>
          </a:bodyPr>
          <a:lstStyle/>
          <a:p>
            <a:pPr indent="-355600" lvl="0" marL="457200" rtl="0" algn="l">
              <a:spcBef>
                <a:spcPts val="6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Exponentiation (**)</a:t>
            </a:r>
            <a:endParaRPr sz="2000">
              <a:solidFill>
                <a:schemeClr val="dk1"/>
              </a:solidFill>
              <a:latin typeface="Calibri"/>
              <a:ea typeface="Calibri"/>
              <a:cs typeface="Calibri"/>
              <a:sym typeface="Calibri"/>
            </a:endParaRPr>
          </a:p>
          <a:p>
            <a:pPr indent="0" lvl="0" marL="0" rtl="0" algn="l">
              <a:spcBef>
                <a:spcPts val="600"/>
              </a:spcBef>
              <a:spcAft>
                <a:spcPts val="0"/>
              </a:spcAft>
              <a:buNone/>
            </a:pPr>
            <a:r>
              <a:t/>
            </a:r>
            <a:endParaRPr sz="2000">
              <a:solidFill>
                <a:schemeClr val="dk1"/>
              </a:solidFill>
              <a:latin typeface="Calibri"/>
              <a:ea typeface="Calibri"/>
              <a:cs typeface="Calibri"/>
              <a:sym typeface="Calibri"/>
            </a:endParaRPr>
          </a:p>
          <a:p>
            <a:pPr indent="0" lvl="0" marL="0" rtl="0" algn="l">
              <a:spcBef>
                <a:spcPts val="600"/>
              </a:spcBef>
              <a:spcAft>
                <a:spcPts val="0"/>
              </a:spcAft>
              <a:buNone/>
            </a:pPr>
            <a:r>
              <a:t/>
            </a:r>
            <a:endParaRPr sz="2000">
              <a:solidFill>
                <a:schemeClr val="dk1"/>
              </a:solidFill>
              <a:latin typeface="Calibri"/>
              <a:ea typeface="Calibri"/>
              <a:cs typeface="Calibri"/>
              <a:sym typeface="Calibri"/>
            </a:endParaRPr>
          </a:p>
          <a:p>
            <a:pPr indent="0" lvl="0" marL="0" rtl="0" algn="l">
              <a:spcBef>
                <a:spcPts val="600"/>
              </a:spcBef>
              <a:spcAft>
                <a:spcPts val="0"/>
              </a:spcAft>
              <a:buNone/>
            </a:pPr>
            <a:r>
              <a:rPr lang="en" sz="2000">
                <a:solidFill>
                  <a:schemeClr val="dk1"/>
                </a:solidFill>
                <a:latin typeface="Calibri"/>
                <a:ea typeface="Calibri"/>
                <a:cs typeface="Calibri"/>
                <a:sym typeface="Calibri"/>
              </a:rPr>
              <a:t>                (this is the same as 2</a:t>
            </a:r>
            <a:r>
              <a:rPr baseline="30000" lang="en" sz="2000">
                <a:solidFill>
                  <a:schemeClr val="dk1"/>
                </a:solidFill>
                <a:latin typeface="Calibri"/>
                <a:ea typeface="Calibri"/>
                <a:cs typeface="Calibri"/>
                <a:sym typeface="Calibri"/>
              </a:rPr>
              <a:t>6</a:t>
            </a:r>
            <a:r>
              <a:rPr lang="en"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graphicFrame>
        <p:nvGraphicFramePr>
          <p:cNvPr id="347" name="Google Shape;347;p42"/>
          <p:cNvGraphicFramePr/>
          <p:nvPr/>
        </p:nvGraphicFramePr>
        <p:xfrm>
          <a:off x="6240375" y="1983600"/>
          <a:ext cx="3000000" cy="3000000"/>
        </p:xfrm>
        <a:graphic>
          <a:graphicData uri="http://schemas.openxmlformats.org/drawingml/2006/table">
            <a:tbl>
              <a:tblPr>
                <a:noFill/>
                <a:tableStyleId>{07C5608D-0131-4886-BF17-7A7B74D9E7B8}</a:tableStyleId>
              </a:tblPr>
              <a:tblGrid>
                <a:gridCol w="2705325"/>
              </a:tblGrid>
              <a:tr h="518125">
                <a:tc>
                  <a:txBody>
                    <a:bodyPr/>
                    <a:lstStyle/>
                    <a:p>
                      <a:pPr indent="0" lvl="0" marL="0" rtl="0" algn="l">
                        <a:lnSpc>
                          <a:spcPct val="115000"/>
                        </a:lnSpc>
                        <a:spcBef>
                          <a:spcPts val="0"/>
                        </a:spcBef>
                        <a:spcAft>
                          <a:spcPts val="0"/>
                        </a:spcAft>
                        <a:buNone/>
                      </a:pPr>
                      <a:r>
                        <a:rPr lang="en" sz="2200">
                          <a:solidFill>
                            <a:srgbClr val="ECEFF1"/>
                          </a:solidFill>
                          <a:latin typeface="Roboto Mono"/>
                          <a:ea typeface="Roboto Mono"/>
                          <a:cs typeface="Roboto Mono"/>
                          <a:sym typeface="Roboto Mono"/>
                        </a:rPr>
                        <a:t>power = </a:t>
                      </a:r>
                      <a:r>
                        <a:rPr lang="en" sz="2200">
                          <a:solidFill>
                            <a:srgbClr val="FBC02D"/>
                          </a:solidFill>
                          <a:latin typeface="Roboto Mono"/>
                          <a:ea typeface="Roboto Mono"/>
                          <a:cs typeface="Roboto Mono"/>
                          <a:sym typeface="Roboto Mono"/>
                        </a:rPr>
                        <a:t>2</a:t>
                      </a:r>
                      <a:r>
                        <a:rPr lang="en" sz="2200">
                          <a:solidFill>
                            <a:srgbClr val="ECEFF1"/>
                          </a:solidFill>
                          <a:latin typeface="Roboto Mono"/>
                          <a:ea typeface="Roboto Mono"/>
                          <a:cs typeface="Roboto Mono"/>
                          <a:sym typeface="Roboto Mono"/>
                        </a:rPr>
                        <a:t> ** </a:t>
                      </a:r>
                      <a:r>
                        <a:rPr lang="en" sz="2200">
                          <a:solidFill>
                            <a:srgbClr val="FBC02D"/>
                          </a:solidFill>
                          <a:latin typeface="Roboto Mono"/>
                          <a:ea typeface="Roboto Mono"/>
                          <a:cs typeface="Roboto Mono"/>
                          <a:sym typeface="Roboto Mono"/>
                        </a:rPr>
                        <a:t>6</a:t>
                      </a:r>
                      <a:endParaRPr sz="2200">
                        <a:solidFill>
                          <a:srgbClr val="FBC02D"/>
                        </a:solidFill>
                        <a:latin typeface="Roboto Mono"/>
                        <a:ea typeface="Roboto Mono"/>
                        <a:cs typeface="Roboto Mono"/>
                        <a:sym typeface="Roboto Mono"/>
                      </a:endParaRPr>
                    </a:p>
                  </a:txBody>
                  <a:tcPr marT="91425" marB="91425" marR="91425" marL="91425">
                    <a:solidFill>
                      <a:srgbClr val="21212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Operators</a:t>
            </a:r>
            <a:endParaRPr/>
          </a:p>
        </p:txBody>
      </p:sp>
      <p:sp>
        <p:nvSpPr>
          <p:cNvPr id="353" name="Google Shape;353;p43"/>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If applying multiple operators, use parentheses to control the order they get evaluated, just like in math:</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graphicFrame>
        <p:nvGraphicFramePr>
          <p:cNvPr id="354" name="Google Shape;354;p43"/>
          <p:cNvGraphicFramePr/>
          <p:nvPr/>
        </p:nvGraphicFramePr>
        <p:xfrm>
          <a:off x="2609113" y="1968550"/>
          <a:ext cx="3000000" cy="3000000"/>
        </p:xfrm>
        <a:graphic>
          <a:graphicData uri="http://schemas.openxmlformats.org/drawingml/2006/table">
            <a:tbl>
              <a:tblPr>
                <a:noFill/>
                <a:tableStyleId>{07C5608D-0131-4886-BF17-7A7B74D9E7B8}</a:tableStyleId>
              </a:tblPr>
              <a:tblGrid>
                <a:gridCol w="3711550"/>
              </a:tblGrid>
              <a:tr h="566700">
                <a:tc>
                  <a:txBody>
                    <a:bodyPr/>
                    <a:lstStyle/>
                    <a:p>
                      <a:pPr indent="0" lvl="0" marL="0" rtl="0" algn="ctr">
                        <a:lnSpc>
                          <a:spcPct val="115000"/>
                        </a:lnSpc>
                        <a:spcBef>
                          <a:spcPts val="0"/>
                        </a:spcBef>
                        <a:spcAft>
                          <a:spcPts val="0"/>
                        </a:spcAft>
                        <a:buNone/>
                      </a:pPr>
                      <a:r>
                        <a:rPr lang="en" sz="2000">
                          <a:solidFill>
                            <a:srgbClr val="FBC02D"/>
                          </a:solidFill>
                          <a:latin typeface="Roboto Mono"/>
                          <a:ea typeface="Roboto Mono"/>
                          <a:cs typeface="Roboto Mono"/>
                          <a:sym typeface="Roboto Mono"/>
                        </a:rPr>
                        <a:t>7</a:t>
                      </a:r>
                      <a:r>
                        <a:rPr lang="en" sz="2000">
                          <a:solidFill>
                            <a:srgbClr val="ECEFF1"/>
                          </a:solidFill>
                          <a:latin typeface="Roboto Mono"/>
                          <a:ea typeface="Roboto Mono"/>
                          <a:cs typeface="Roboto Mono"/>
                          <a:sym typeface="Roboto Mono"/>
                        </a:rPr>
                        <a:t> + ((</a:t>
                      </a:r>
                      <a:r>
                        <a:rPr lang="en" sz="2000">
                          <a:solidFill>
                            <a:srgbClr val="FBC02D"/>
                          </a:solidFill>
                          <a:latin typeface="Roboto Mono"/>
                          <a:ea typeface="Roboto Mono"/>
                          <a:cs typeface="Roboto Mono"/>
                          <a:sym typeface="Roboto Mono"/>
                        </a:rPr>
                        <a:t>20</a:t>
                      </a:r>
                      <a:r>
                        <a:rPr lang="en" sz="2000">
                          <a:solidFill>
                            <a:srgbClr val="ECEFF1"/>
                          </a:solidFill>
                          <a:latin typeface="Roboto Mono"/>
                          <a:ea typeface="Roboto Mono"/>
                          <a:cs typeface="Roboto Mono"/>
                          <a:sym typeface="Roboto Mono"/>
                        </a:rPr>
                        <a:t> / </a:t>
                      </a:r>
                      <a:r>
                        <a:rPr lang="en" sz="2000">
                          <a:solidFill>
                            <a:srgbClr val="FBC02D"/>
                          </a:solidFill>
                          <a:latin typeface="Roboto Mono"/>
                          <a:ea typeface="Roboto Mono"/>
                          <a:cs typeface="Roboto Mono"/>
                          <a:sym typeface="Roboto Mono"/>
                        </a:rPr>
                        <a:t>4</a:t>
                      </a:r>
                      <a:r>
                        <a:rPr lang="en" sz="2000">
                          <a:solidFill>
                            <a:srgbClr val="ECEFF1"/>
                          </a:solidFill>
                          <a:latin typeface="Roboto Mono"/>
                          <a:ea typeface="Roboto Mono"/>
                          <a:cs typeface="Roboto Mono"/>
                          <a:sym typeface="Roboto Mono"/>
                        </a:rPr>
                        <a:t>) ** </a:t>
                      </a:r>
                      <a:r>
                        <a:rPr lang="en" sz="2000">
                          <a:solidFill>
                            <a:srgbClr val="FBC02D"/>
                          </a:solidFill>
                          <a:latin typeface="Roboto Mono"/>
                          <a:ea typeface="Roboto Mono"/>
                          <a:cs typeface="Roboto Mono"/>
                          <a:sym typeface="Roboto Mono"/>
                        </a:rPr>
                        <a:t>2</a:t>
                      </a:r>
                      <a:r>
                        <a:rPr lang="en" sz="2000">
                          <a:solidFill>
                            <a:srgbClr val="ECEFF1"/>
                          </a:solidFill>
                          <a:latin typeface="Roboto Mono"/>
                          <a:ea typeface="Roboto Mono"/>
                          <a:cs typeface="Roboto Mono"/>
                          <a:sym typeface="Roboto Mono"/>
                        </a:rPr>
                        <a:t>)</a:t>
                      </a:r>
                      <a:endParaRPr sz="2000">
                        <a:solidFill>
                          <a:srgbClr val="ECEFF1"/>
                        </a:solidFill>
                        <a:latin typeface="Roboto Mono"/>
                        <a:ea typeface="Roboto Mono"/>
                        <a:cs typeface="Roboto Mono"/>
                        <a:sym typeface="Roboto Mono"/>
                      </a:endParaRPr>
                    </a:p>
                  </a:txBody>
                  <a:tcPr marT="91425" marB="91425" marR="91425" marL="91425">
                    <a:solidFill>
                      <a:srgbClr val="212121"/>
                    </a:solidFill>
                  </a:tcPr>
                </a:tc>
              </a:tr>
            </a:tbl>
          </a:graphicData>
        </a:graphic>
      </p:graphicFrame>
      <p:sp>
        <p:nvSpPr>
          <p:cNvPr id="355" name="Google Shape;355;p43"/>
          <p:cNvSpPr txBox="1"/>
          <p:nvPr/>
        </p:nvSpPr>
        <p:spPr>
          <a:xfrm>
            <a:off x="366425" y="2708075"/>
            <a:ext cx="8520600" cy="66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95959"/>
                </a:solidFill>
                <a:latin typeface="Calibri"/>
                <a:ea typeface="Calibri"/>
                <a:cs typeface="Calibri"/>
                <a:sym typeface="Calibri"/>
              </a:rPr>
              <a:t>7 + ((20 / 4) ** 2)</a:t>
            </a:r>
            <a:endParaRPr sz="2400">
              <a:solidFill>
                <a:srgbClr val="595959"/>
              </a:solidFill>
              <a:latin typeface="Calibri"/>
              <a:ea typeface="Calibri"/>
              <a:cs typeface="Calibri"/>
              <a:sym typeface="Calibri"/>
            </a:endParaRPr>
          </a:p>
        </p:txBody>
      </p:sp>
      <p:sp>
        <p:nvSpPr>
          <p:cNvPr id="356" name="Google Shape;356;p43"/>
          <p:cNvSpPr txBox="1"/>
          <p:nvPr/>
        </p:nvSpPr>
        <p:spPr>
          <a:xfrm>
            <a:off x="311700" y="3238175"/>
            <a:ext cx="8520600" cy="66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95959"/>
                </a:solidFill>
                <a:latin typeface="Calibri"/>
                <a:ea typeface="Calibri"/>
                <a:cs typeface="Calibri"/>
                <a:sym typeface="Calibri"/>
              </a:rPr>
              <a:t>7 + (5.0 ** 2)</a:t>
            </a:r>
            <a:endParaRPr sz="2400">
              <a:solidFill>
                <a:srgbClr val="595959"/>
              </a:solidFill>
              <a:latin typeface="Calibri"/>
              <a:ea typeface="Calibri"/>
              <a:cs typeface="Calibri"/>
              <a:sym typeface="Calibri"/>
            </a:endParaRPr>
          </a:p>
        </p:txBody>
      </p:sp>
      <p:sp>
        <p:nvSpPr>
          <p:cNvPr id="357" name="Google Shape;357;p43"/>
          <p:cNvSpPr txBox="1"/>
          <p:nvPr/>
        </p:nvSpPr>
        <p:spPr>
          <a:xfrm>
            <a:off x="311700" y="3787275"/>
            <a:ext cx="8520600" cy="66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95959"/>
                </a:solidFill>
                <a:latin typeface="Calibri"/>
                <a:ea typeface="Calibri"/>
                <a:cs typeface="Calibri"/>
                <a:sym typeface="Calibri"/>
              </a:rPr>
              <a:t>7 + 25.0</a:t>
            </a:r>
            <a:endParaRPr sz="2400">
              <a:solidFill>
                <a:srgbClr val="595959"/>
              </a:solidFill>
              <a:latin typeface="Calibri"/>
              <a:ea typeface="Calibri"/>
              <a:cs typeface="Calibri"/>
              <a:sym typeface="Calibri"/>
            </a:endParaRPr>
          </a:p>
        </p:txBody>
      </p:sp>
      <p:sp>
        <p:nvSpPr>
          <p:cNvPr id="358" name="Google Shape;358;p43"/>
          <p:cNvSpPr txBox="1"/>
          <p:nvPr/>
        </p:nvSpPr>
        <p:spPr>
          <a:xfrm>
            <a:off x="311700" y="4309025"/>
            <a:ext cx="8520600" cy="66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95959"/>
                </a:solidFill>
                <a:latin typeface="Calibri"/>
                <a:ea typeface="Calibri"/>
                <a:cs typeface="Calibri"/>
                <a:sym typeface="Calibri"/>
              </a:rPr>
              <a:t>32.0</a:t>
            </a:r>
            <a:endParaRPr sz="2400">
              <a:solidFill>
                <a:srgbClr val="595959"/>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Handy New Arithmetic Operators</a:t>
            </a:r>
            <a:endParaRPr/>
          </a:p>
        </p:txBody>
      </p:sp>
      <p:sp>
        <p:nvSpPr>
          <p:cNvPr id="364" name="Google Shape;364;p44"/>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Floor division</a:t>
            </a:r>
            <a:r>
              <a:rPr lang="en"/>
              <a:t>: // divides 2 numbers and rounds down to the nearest int.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x // y answers the questions “How many times does Y completely fit into X?”</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Examples:</a:t>
            </a:r>
            <a:endParaRPr/>
          </a:p>
          <a:p>
            <a:pPr indent="-355600" lvl="0" marL="457200" rtl="0" algn="l">
              <a:spcBef>
                <a:spcPts val="600"/>
              </a:spcBef>
              <a:spcAft>
                <a:spcPts val="0"/>
              </a:spcAft>
              <a:buSzPts val="2000"/>
              <a:buChar char="●"/>
            </a:pPr>
            <a:r>
              <a:rPr lang="en"/>
              <a:t>10 // 2 == 5</a:t>
            </a:r>
            <a:endParaRPr/>
          </a:p>
          <a:p>
            <a:pPr indent="-355600" lvl="0" marL="457200" rtl="0" algn="l">
              <a:spcBef>
                <a:spcPts val="0"/>
              </a:spcBef>
              <a:spcAft>
                <a:spcPts val="0"/>
              </a:spcAft>
              <a:buSzPts val="2000"/>
              <a:buChar char="●"/>
            </a:pPr>
            <a:r>
              <a:rPr lang="en"/>
              <a:t>11 // 2 == 5</a:t>
            </a:r>
            <a:endParaRPr/>
          </a:p>
          <a:p>
            <a:pPr indent="-355600" lvl="0" marL="457200" rtl="0" algn="l">
              <a:spcBef>
                <a:spcPts val="0"/>
              </a:spcBef>
              <a:spcAft>
                <a:spcPts val="0"/>
              </a:spcAft>
              <a:buSzPts val="2000"/>
              <a:buChar char="●"/>
            </a:pPr>
            <a:r>
              <a:rPr lang="en"/>
              <a:t>175 // 4 == 43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Handy New Arithmetic Operators</a:t>
            </a:r>
            <a:endParaRPr/>
          </a:p>
        </p:txBody>
      </p:sp>
      <p:sp>
        <p:nvSpPr>
          <p:cNvPr id="370" name="Google Shape;370;p45"/>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Modulo</a:t>
            </a:r>
            <a:r>
              <a:rPr lang="en"/>
              <a:t>: % computes </a:t>
            </a:r>
            <a:r>
              <a:rPr i="1" lang="en"/>
              <a:t>remainder after division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 b</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Examples:</a:t>
            </a:r>
            <a:endParaRPr/>
          </a:p>
          <a:p>
            <a:pPr indent="-393700" lvl="0" marL="457200" rtl="0" algn="l">
              <a:spcBef>
                <a:spcPts val="600"/>
              </a:spcBef>
              <a:spcAft>
                <a:spcPts val="0"/>
              </a:spcAft>
              <a:buSzPts val="2600"/>
              <a:buChar char="●"/>
            </a:pPr>
            <a:r>
              <a:rPr lang="en" sz="2600"/>
              <a:t>11 % 5 == 1</a:t>
            </a:r>
            <a:endParaRPr sz="2600"/>
          </a:p>
          <a:p>
            <a:pPr indent="-393700" lvl="0" marL="457200" rtl="0" algn="l">
              <a:spcBef>
                <a:spcPts val="0"/>
              </a:spcBef>
              <a:spcAft>
                <a:spcPts val="0"/>
              </a:spcAft>
              <a:buSzPts val="2600"/>
              <a:buChar char="●"/>
            </a:pPr>
            <a:r>
              <a:rPr lang="en" sz="2600"/>
              <a:t>120 % 100 == 20</a:t>
            </a:r>
            <a:endParaRPr sz="2600"/>
          </a:p>
          <a:p>
            <a:pPr indent="-393700" lvl="0" marL="457200" rtl="0" algn="l">
              <a:spcBef>
                <a:spcPts val="0"/>
              </a:spcBef>
              <a:spcAft>
                <a:spcPts val="0"/>
              </a:spcAft>
              <a:buSzPts val="2600"/>
              <a:buChar char="●"/>
            </a:pPr>
            <a:r>
              <a:rPr lang="en" sz="2600"/>
              <a:t>1 % 5 == 1</a:t>
            </a:r>
            <a:endParaRPr sz="2600"/>
          </a:p>
          <a:p>
            <a:pPr indent="-393700" lvl="0" marL="457200" rtl="0" algn="l">
              <a:spcBef>
                <a:spcPts val="0"/>
              </a:spcBef>
              <a:spcAft>
                <a:spcPts val="0"/>
              </a:spcAft>
              <a:buSzPts val="2600"/>
              <a:buChar char="●"/>
            </a:pPr>
            <a:r>
              <a:rPr lang="en" sz="2600"/>
              <a:t>24 % 2 == 0</a:t>
            </a:r>
            <a:endParaRPr sz="2600"/>
          </a:p>
        </p:txBody>
      </p:sp>
      <p:pic>
        <p:nvPicPr>
          <p:cNvPr id="371" name="Google Shape;371;p45"/>
          <p:cNvPicPr preferRelativeResize="0"/>
          <p:nvPr/>
        </p:nvPicPr>
        <p:blipFill>
          <a:blip r:embed="rId3">
            <a:alphaModFix/>
          </a:blip>
          <a:stretch>
            <a:fillRect/>
          </a:stretch>
        </p:blipFill>
        <p:spPr>
          <a:xfrm>
            <a:off x="6126775" y="991325"/>
            <a:ext cx="2095500" cy="2000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6"/>
          <p:cNvSpPr txBox="1"/>
          <p:nvPr>
            <p:ph type="title"/>
          </p:nvPr>
        </p:nvSpPr>
        <p:spPr>
          <a:xfrm>
            <a:off x="525150" y="2082650"/>
            <a:ext cx="8093700" cy="9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Variables</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Think back to your algebra class...</a:t>
            </a:r>
            <a:endParaRPr/>
          </a:p>
        </p:txBody>
      </p:sp>
      <p:sp>
        <p:nvSpPr>
          <p:cNvPr id="382" name="Google Shape;382;p47"/>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ctr">
              <a:spcBef>
                <a:spcPts val="600"/>
              </a:spcBef>
              <a:spcAft>
                <a:spcPts val="0"/>
              </a:spcAft>
              <a:buNone/>
            </a:pPr>
            <a:r>
              <a:rPr lang="en"/>
              <a:t>a = 5</a:t>
            </a:r>
            <a:endParaRPr/>
          </a:p>
          <a:p>
            <a:pPr indent="0" lvl="0" marL="0" rtl="0" algn="ctr">
              <a:spcBef>
                <a:spcPts val="600"/>
              </a:spcBef>
              <a:spcAft>
                <a:spcPts val="0"/>
              </a:spcAft>
              <a:buNone/>
            </a:pPr>
            <a:r>
              <a:rPr lang="en"/>
              <a:t>b = 6</a:t>
            </a:r>
            <a:endParaRPr/>
          </a:p>
          <a:p>
            <a:pPr indent="0" lvl="0" marL="0" rtl="0" algn="ctr">
              <a:spcBef>
                <a:spcPts val="600"/>
              </a:spcBef>
              <a:spcAft>
                <a:spcPts val="0"/>
              </a:spcAft>
              <a:buNone/>
            </a:pPr>
            <a:r>
              <a:rPr lang="en"/>
              <a:t>c = a + b</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What’s the value of c?</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How did you know?</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Python Variables</a:t>
            </a:r>
            <a:endParaRPr/>
          </a:p>
        </p:txBody>
      </p:sp>
      <p:sp>
        <p:nvSpPr>
          <p:cNvPr id="388" name="Google Shape;388;p48"/>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Python has the same concept.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a:t>
            </a:r>
            <a:r>
              <a:rPr b="1" lang="en"/>
              <a:t>variable</a:t>
            </a:r>
            <a:r>
              <a:rPr lang="en"/>
              <a:t> is a storage location filled with a value and associated with an identifier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89" name="Google Shape;389;p48"/>
          <p:cNvSpPr txBox="1"/>
          <p:nvPr/>
        </p:nvSpPr>
        <p:spPr>
          <a:xfrm>
            <a:off x="2940000" y="2306400"/>
            <a:ext cx="2683200" cy="6540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lang="en" sz="1800">
                <a:latin typeface="Courier New"/>
                <a:ea typeface="Courier New"/>
                <a:cs typeface="Courier New"/>
                <a:sym typeface="Courier New"/>
              </a:rPr>
              <a:t>num_apples</a:t>
            </a:r>
            <a:r>
              <a:rPr b="0" i="0" lang="en" sz="1800" u="none" cap="none" strike="noStrike">
                <a:solidFill>
                  <a:srgbClr val="000000"/>
                </a:solidFill>
                <a:latin typeface="Courier New"/>
                <a:ea typeface="Courier New"/>
                <a:cs typeface="Courier New"/>
                <a:sym typeface="Courier New"/>
              </a:rPr>
              <a:t> = </a:t>
            </a:r>
            <a:r>
              <a:rPr b="0" i="0" lang="en" sz="1800" u="none" cap="none" strike="noStrike">
                <a:solidFill>
                  <a:srgbClr val="09885A"/>
                </a:solidFill>
                <a:latin typeface="Courier New"/>
                <a:ea typeface="Courier New"/>
                <a:cs typeface="Courier New"/>
                <a:sym typeface="Courier New"/>
              </a:rPr>
              <a:t>5</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 am I?</a:t>
            </a:r>
            <a:endParaRPr/>
          </a:p>
        </p:txBody>
      </p:sp>
      <p:sp>
        <p:nvSpPr>
          <p:cNvPr id="60" name="Google Shape;60;p13"/>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rgbClr val="000000"/>
              </a:buClr>
              <a:buSzPts val="2200"/>
              <a:buChar char="●"/>
            </a:pPr>
            <a:r>
              <a:rPr lang="en" sz="2200">
                <a:solidFill>
                  <a:srgbClr val="000000"/>
                </a:solidFill>
              </a:rPr>
              <a:t>My name is Alex Krentsel.</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Senior Researcher at Google, designing </a:t>
            </a:r>
            <a:r>
              <a:rPr lang="en" sz="2200" u="sng">
                <a:solidFill>
                  <a:schemeClr val="hlink"/>
                </a:solidFill>
                <a:hlinkClick r:id="rId3"/>
              </a:rPr>
              <a:t>internet</a:t>
            </a:r>
            <a:r>
              <a:rPr lang="en" sz="2200">
                <a:solidFill>
                  <a:srgbClr val="000000"/>
                </a:solidFill>
              </a:rPr>
              <a:t> architecture. </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Computer Science PhD Student at UC Berkeley</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Previously:</a:t>
            </a:r>
            <a:endParaRPr sz="2200">
              <a:solidFill>
                <a:srgbClr val="000000"/>
              </a:solidFill>
            </a:endParaRPr>
          </a:p>
          <a:p>
            <a:pPr indent="-368300" lvl="1" marL="914400" rtl="0" algn="l">
              <a:spcBef>
                <a:spcPts val="0"/>
              </a:spcBef>
              <a:spcAft>
                <a:spcPts val="0"/>
              </a:spcAft>
              <a:buClr>
                <a:srgbClr val="000000"/>
              </a:buClr>
              <a:buSzPts val="2200"/>
              <a:buChar char="○"/>
            </a:pPr>
            <a:r>
              <a:rPr lang="en" sz="2200">
                <a:solidFill>
                  <a:srgbClr val="000000"/>
                </a:solidFill>
              </a:rPr>
              <a:t>Software Engineer at YouTube</a:t>
            </a:r>
            <a:endParaRPr sz="2200">
              <a:solidFill>
                <a:srgbClr val="000000"/>
              </a:solidFill>
            </a:endParaRPr>
          </a:p>
          <a:p>
            <a:pPr indent="-368300" lvl="1" marL="914400" rtl="0" algn="l">
              <a:spcBef>
                <a:spcPts val="0"/>
              </a:spcBef>
              <a:spcAft>
                <a:spcPts val="0"/>
              </a:spcAft>
              <a:buClr>
                <a:srgbClr val="000000"/>
              </a:buClr>
              <a:buSzPts val="2200"/>
              <a:buChar char="○"/>
            </a:pPr>
            <a:r>
              <a:rPr lang="en" sz="2200">
                <a:solidFill>
                  <a:srgbClr val="000000"/>
                </a:solidFill>
              </a:rPr>
              <a:t>CS Lecturer at Howard University</a:t>
            </a:r>
            <a:endParaRPr sz="2200">
              <a:solidFill>
                <a:srgbClr val="000000"/>
              </a:solidFill>
            </a:endParaRPr>
          </a:p>
          <a:p>
            <a:pPr indent="0" lvl="0" marL="0" rtl="0" algn="l">
              <a:spcBef>
                <a:spcPts val="600"/>
              </a:spcBef>
              <a:spcAft>
                <a:spcPts val="0"/>
              </a:spcAft>
              <a:buNone/>
            </a:pPr>
            <a:r>
              <a:t/>
            </a:r>
            <a:endParaRPr sz="2200">
              <a:solidFill>
                <a:srgbClr val="000000"/>
              </a:solidFill>
            </a:endParaRPr>
          </a:p>
          <a:p>
            <a:pPr indent="0" lvl="0" marL="0" rtl="0" algn="l">
              <a:spcBef>
                <a:spcPts val="600"/>
              </a:spcBef>
              <a:spcAft>
                <a:spcPts val="0"/>
              </a:spcAft>
              <a:buNone/>
            </a:pPr>
            <a:r>
              <a:t/>
            </a:r>
            <a:endParaRPr sz="2200">
              <a:solidFill>
                <a:srgbClr val="000000"/>
              </a:solidFill>
            </a:endParaRPr>
          </a:p>
          <a:p>
            <a:pPr indent="0" lvl="0" marL="0" rtl="0" algn="l">
              <a:spcBef>
                <a:spcPts val="600"/>
              </a:spcBef>
              <a:spcAft>
                <a:spcPts val="0"/>
              </a:spcAft>
              <a:buNone/>
            </a:pPr>
            <a:r>
              <a:rPr lang="en" sz="2200">
                <a:solidFill>
                  <a:srgbClr val="000000"/>
                </a:solidFill>
              </a:rPr>
              <a:t>Live in California. In my free time, I like to play violin, hike, and cook.</a:t>
            </a:r>
            <a:endParaRPr sz="2200">
              <a:solidFill>
                <a:srgbClr val="000000"/>
              </a:solidFill>
            </a:endParaRPr>
          </a:p>
        </p:txBody>
      </p:sp>
      <p:pic>
        <p:nvPicPr>
          <p:cNvPr id="61" name="Google Shape;61;p13"/>
          <p:cNvPicPr preferRelativeResize="0"/>
          <p:nvPr/>
        </p:nvPicPr>
        <p:blipFill>
          <a:blip r:embed="rId4">
            <a:alphaModFix/>
          </a:blip>
          <a:stretch>
            <a:fillRect/>
          </a:stretch>
        </p:blipFill>
        <p:spPr>
          <a:xfrm>
            <a:off x="6659526" y="1489100"/>
            <a:ext cx="1809751" cy="588524"/>
          </a:xfrm>
          <a:prstGeom prst="rect">
            <a:avLst/>
          </a:prstGeom>
          <a:noFill/>
          <a:ln>
            <a:noFill/>
          </a:ln>
        </p:spPr>
      </p:pic>
      <p:pic>
        <p:nvPicPr>
          <p:cNvPr id="62" name="Google Shape;62;p13"/>
          <p:cNvPicPr preferRelativeResize="0"/>
          <p:nvPr/>
        </p:nvPicPr>
        <p:blipFill>
          <a:blip r:embed="rId5">
            <a:alphaModFix/>
          </a:blip>
          <a:stretch>
            <a:fillRect/>
          </a:stretch>
        </p:blipFill>
        <p:spPr>
          <a:xfrm>
            <a:off x="7519125" y="2156050"/>
            <a:ext cx="1263898" cy="1263898"/>
          </a:xfrm>
          <a:prstGeom prst="rect">
            <a:avLst/>
          </a:prstGeom>
          <a:noFill/>
          <a:ln>
            <a:noFill/>
          </a:ln>
        </p:spPr>
      </p:pic>
      <p:pic>
        <p:nvPicPr>
          <p:cNvPr id="63" name="Google Shape;63;p13"/>
          <p:cNvPicPr preferRelativeResize="0"/>
          <p:nvPr/>
        </p:nvPicPr>
        <p:blipFill>
          <a:blip r:embed="rId6">
            <a:alphaModFix/>
          </a:blip>
          <a:stretch>
            <a:fillRect/>
          </a:stretch>
        </p:blipFill>
        <p:spPr>
          <a:xfrm>
            <a:off x="6311875" y="2101925"/>
            <a:ext cx="1057775" cy="1057775"/>
          </a:xfrm>
          <a:prstGeom prst="rect">
            <a:avLst/>
          </a:prstGeom>
          <a:noFill/>
          <a:ln>
            <a:noFill/>
          </a:ln>
        </p:spPr>
      </p:pic>
      <p:pic>
        <p:nvPicPr>
          <p:cNvPr id="64" name="Google Shape;64;p13"/>
          <p:cNvPicPr preferRelativeResize="0"/>
          <p:nvPr/>
        </p:nvPicPr>
        <p:blipFill>
          <a:blip r:embed="rId7">
            <a:alphaModFix/>
          </a:blip>
          <a:stretch>
            <a:fillRect/>
          </a:stretch>
        </p:blipFill>
        <p:spPr>
          <a:xfrm>
            <a:off x="7771025" y="210400"/>
            <a:ext cx="1263900" cy="120026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Two New Variable Words...</a:t>
            </a:r>
            <a:endParaRPr/>
          </a:p>
        </p:txBody>
      </p:sp>
      <p:sp>
        <p:nvSpPr>
          <p:cNvPr id="395" name="Google Shape;395;p49"/>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393700" lvl="0" marL="457200" rtl="0" algn="l">
              <a:spcBef>
                <a:spcPts val="600"/>
              </a:spcBef>
              <a:spcAft>
                <a:spcPts val="0"/>
              </a:spcAft>
              <a:buSzPts val="2600"/>
              <a:buAutoNum type="arabicPeriod"/>
            </a:pPr>
            <a:r>
              <a:rPr lang="en" sz="2600"/>
              <a:t>“</a:t>
            </a:r>
            <a:r>
              <a:rPr b="1" lang="en" sz="2600"/>
              <a:t>Assign</a:t>
            </a:r>
            <a:r>
              <a:rPr lang="en" sz="2600"/>
              <a:t>” a variable</a:t>
            </a:r>
            <a:endParaRPr sz="2600"/>
          </a:p>
          <a:p>
            <a:pPr indent="-393700" lvl="0" marL="457200" rtl="0" algn="l">
              <a:spcBef>
                <a:spcPts val="0"/>
              </a:spcBef>
              <a:spcAft>
                <a:spcPts val="0"/>
              </a:spcAft>
              <a:buSzPts val="2600"/>
              <a:buAutoNum type="arabicPeriod"/>
            </a:pPr>
            <a:r>
              <a:rPr lang="en" sz="2600"/>
              <a:t>“</a:t>
            </a:r>
            <a:r>
              <a:rPr b="1" lang="en" sz="2600"/>
              <a:t>Reference</a:t>
            </a:r>
            <a:r>
              <a:rPr lang="en" sz="2600"/>
              <a:t>” a variable</a:t>
            </a:r>
            <a:endParaRPr sz="2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Assign and Reference</a:t>
            </a:r>
            <a:endParaRPr/>
          </a:p>
        </p:txBody>
      </p:sp>
      <p:sp>
        <p:nvSpPr>
          <p:cNvPr id="401" name="Google Shape;401;p5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Assigning</a:t>
            </a:r>
            <a:r>
              <a:rPr lang="en"/>
              <a:t> a variable means storing a value in memory with a given name.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variable assignment, the variable name is always on the left side of the equals sign: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graphicFrame>
        <p:nvGraphicFramePr>
          <p:cNvPr id="402" name="Google Shape;402;p50"/>
          <p:cNvGraphicFramePr/>
          <p:nvPr/>
        </p:nvGraphicFramePr>
        <p:xfrm>
          <a:off x="1061988" y="2698730"/>
          <a:ext cx="3000000" cy="3000000"/>
        </p:xfrm>
        <a:graphic>
          <a:graphicData uri="http://schemas.openxmlformats.org/drawingml/2006/table">
            <a:tbl>
              <a:tblPr>
                <a:noFill/>
                <a:tableStyleId>{07C5608D-0131-4886-BF17-7A7B74D9E7B8}</a:tableStyleId>
              </a:tblPr>
              <a:tblGrid>
                <a:gridCol w="3654625"/>
              </a:tblGrid>
              <a:tr h="9392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7</a:t>
                      </a:r>
                      <a:endParaRPr sz="3000">
                        <a:solidFill>
                          <a:srgbClr val="FBC02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y = x + </a:t>
                      </a:r>
                      <a:r>
                        <a:rPr lang="en" sz="3000">
                          <a:solidFill>
                            <a:srgbClr val="FBC02D"/>
                          </a:solidFill>
                          <a:latin typeface="Roboto Mono"/>
                          <a:ea typeface="Roboto Mono"/>
                          <a:cs typeface="Roboto Mono"/>
                          <a:sym typeface="Roboto Mono"/>
                        </a:rPr>
                        <a:t>2</a:t>
                      </a:r>
                      <a:endParaRPr sz="3000">
                        <a:solidFill>
                          <a:srgbClr val="FBC02D"/>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Assign and Reference</a:t>
            </a:r>
            <a:endParaRPr/>
          </a:p>
        </p:txBody>
      </p:sp>
      <p:sp>
        <p:nvSpPr>
          <p:cNvPr id="408" name="Google Shape;408;p5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Assigning</a:t>
            </a:r>
            <a:r>
              <a:rPr lang="en"/>
              <a:t> a variable means storing a value in memory with a given name.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variable assignment, the variable name is always on the left side of the equals sign: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graphicFrame>
        <p:nvGraphicFramePr>
          <p:cNvPr id="409" name="Google Shape;409;p51"/>
          <p:cNvGraphicFramePr/>
          <p:nvPr/>
        </p:nvGraphicFramePr>
        <p:xfrm>
          <a:off x="1061988" y="2698730"/>
          <a:ext cx="3000000" cy="3000000"/>
        </p:xfrm>
        <a:graphic>
          <a:graphicData uri="http://schemas.openxmlformats.org/drawingml/2006/table">
            <a:tbl>
              <a:tblPr>
                <a:noFill/>
                <a:tableStyleId>{07C5608D-0131-4886-BF17-7A7B74D9E7B8}</a:tableStyleId>
              </a:tblPr>
              <a:tblGrid>
                <a:gridCol w="3654625"/>
              </a:tblGrid>
              <a:tr h="9392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7</a:t>
                      </a:r>
                      <a:endParaRPr sz="3000">
                        <a:solidFill>
                          <a:srgbClr val="FBC02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y = x + </a:t>
                      </a:r>
                      <a:r>
                        <a:rPr lang="en" sz="3000">
                          <a:solidFill>
                            <a:srgbClr val="FBC02D"/>
                          </a:solidFill>
                          <a:latin typeface="Roboto Mono"/>
                          <a:ea typeface="Roboto Mono"/>
                          <a:cs typeface="Roboto Mono"/>
                          <a:sym typeface="Roboto Mono"/>
                        </a:rPr>
                        <a:t>2</a:t>
                      </a:r>
                      <a:endParaRPr sz="3000">
                        <a:solidFill>
                          <a:srgbClr val="FBC02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name = </a:t>
                      </a:r>
                      <a:r>
                        <a:rPr lang="en" sz="3000">
                          <a:solidFill>
                            <a:srgbClr val="9CCC65"/>
                          </a:solidFill>
                          <a:latin typeface="Roboto Mono"/>
                          <a:ea typeface="Roboto Mono"/>
                          <a:cs typeface="Roboto Mono"/>
                          <a:sym typeface="Roboto Mono"/>
                        </a:rPr>
                        <a:t>"Alex"</a:t>
                      </a:r>
                      <a:endParaRPr sz="3000">
                        <a:solidFill>
                          <a:srgbClr val="FBC02D"/>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pic>
        <p:nvPicPr>
          <p:cNvPr id="410" name="Google Shape;410;p51"/>
          <p:cNvPicPr preferRelativeResize="0"/>
          <p:nvPr/>
        </p:nvPicPr>
        <p:blipFill>
          <a:blip r:embed="rId3">
            <a:alphaModFix/>
          </a:blip>
          <a:stretch>
            <a:fillRect/>
          </a:stretch>
        </p:blipFill>
        <p:spPr>
          <a:xfrm>
            <a:off x="5196025" y="2059925"/>
            <a:ext cx="2964600" cy="2650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416" name="Google Shape;416;p5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Referencing</a:t>
            </a:r>
            <a:r>
              <a:rPr lang="en"/>
              <a:t> a variable is how you read the value from memory.</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graphicFrame>
        <p:nvGraphicFramePr>
          <p:cNvPr id="417" name="Google Shape;417;p52"/>
          <p:cNvGraphicFramePr/>
          <p:nvPr/>
        </p:nvGraphicFramePr>
        <p:xfrm>
          <a:off x="503975" y="2581880"/>
          <a:ext cx="3000000" cy="3000000"/>
        </p:xfrm>
        <a:graphic>
          <a:graphicData uri="http://schemas.openxmlformats.org/drawingml/2006/table">
            <a:tbl>
              <a:tblPr>
                <a:noFill/>
                <a:tableStyleId>{07C5608D-0131-4886-BF17-7A7B74D9E7B8}</a:tableStyleId>
              </a:tblPr>
              <a:tblGrid>
                <a:gridCol w="3654625"/>
              </a:tblGrid>
              <a:tr h="9392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7</a:t>
                      </a:r>
                      <a:endParaRPr sz="3000">
                        <a:solidFill>
                          <a:srgbClr val="FBC02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FBC02D"/>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cxnSp>
        <p:nvCxnSpPr>
          <p:cNvPr id="418" name="Google Shape;418;p52"/>
          <p:cNvCxnSpPr/>
          <p:nvPr/>
        </p:nvCxnSpPr>
        <p:spPr>
          <a:xfrm flipH="1">
            <a:off x="2250500" y="2046400"/>
            <a:ext cx="1979100" cy="1116300"/>
          </a:xfrm>
          <a:prstGeom prst="straightConnector1">
            <a:avLst/>
          </a:prstGeom>
          <a:noFill/>
          <a:ln cap="flat" cmpd="sng" w="28575">
            <a:solidFill>
              <a:srgbClr val="FBC02D"/>
            </a:solidFill>
            <a:prstDash val="solid"/>
            <a:round/>
            <a:headEnd len="med" w="med" type="none"/>
            <a:tailEnd len="med" w="med" type="triangle"/>
          </a:ln>
        </p:spPr>
      </p:cxnSp>
      <p:pic>
        <p:nvPicPr>
          <p:cNvPr id="419" name="Google Shape;419;p52"/>
          <p:cNvPicPr preferRelativeResize="0"/>
          <p:nvPr/>
        </p:nvPicPr>
        <p:blipFill>
          <a:blip r:embed="rId3">
            <a:alphaModFix/>
          </a:blip>
          <a:stretch>
            <a:fillRect/>
          </a:stretch>
        </p:blipFill>
        <p:spPr>
          <a:xfrm>
            <a:off x="6039175" y="2414600"/>
            <a:ext cx="2076450" cy="1104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Assign and Reference</a:t>
            </a:r>
            <a:endParaRPr/>
          </a:p>
        </p:txBody>
      </p:sp>
      <p:sp>
        <p:nvSpPr>
          <p:cNvPr id="425" name="Google Shape;425;p53"/>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can </a:t>
            </a:r>
            <a:r>
              <a:rPr b="1" lang="en"/>
              <a:t>reassign</a:t>
            </a:r>
            <a:r>
              <a:rPr lang="en"/>
              <a:t> a variable...give it a new value.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graphicFrame>
        <p:nvGraphicFramePr>
          <p:cNvPr id="426" name="Google Shape;426;p53"/>
          <p:cNvGraphicFramePr/>
          <p:nvPr/>
        </p:nvGraphicFramePr>
        <p:xfrm>
          <a:off x="808775" y="1743680"/>
          <a:ext cx="3000000" cy="3000000"/>
        </p:xfrm>
        <a:graphic>
          <a:graphicData uri="http://schemas.openxmlformats.org/drawingml/2006/table">
            <a:tbl>
              <a:tblPr>
                <a:noFill/>
                <a:tableStyleId>{07C5608D-0131-4886-BF17-7A7B74D9E7B8}</a:tableStyleId>
              </a:tblPr>
              <a:tblGrid>
                <a:gridCol w="3654625"/>
              </a:tblGrid>
              <a:tr h="9392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7</a:t>
                      </a:r>
                      <a:endParaRPr sz="3000">
                        <a:solidFill>
                          <a:srgbClr val="FBC02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9</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FBC02D"/>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Assign and Reference</a:t>
            </a:r>
            <a:endParaRPr/>
          </a:p>
        </p:txBody>
      </p:sp>
      <p:sp>
        <p:nvSpPr>
          <p:cNvPr id="432" name="Google Shape;432;p54"/>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can </a:t>
            </a:r>
            <a:r>
              <a:rPr b="1" lang="en"/>
              <a:t>reassign</a:t>
            </a:r>
            <a:r>
              <a:rPr lang="en"/>
              <a:t> a variable...give it a new value.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graphicFrame>
        <p:nvGraphicFramePr>
          <p:cNvPr id="433" name="Google Shape;433;p54"/>
          <p:cNvGraphicFramePr/>
          <p:nvPr/>
        </p:nvGraphicFramePr>
        <p:xfrm>
          <a:off x="808775" y="1743680"/>
          <a:ext cx="3000000" cy="3000000"/>
        </p:xfrm>
        <a:graphic>
          <a:graphicData uri="http://schemas.openxmlformats.org/drawingml/2006/table">
            <a:tbl>
              <a:tblPr>
                <a:noFill/>
                <a:tableStyleId>{07C5608D-0131-4886-BF17-7A7B74D9E7B8}</a:tableStyleId>
              </a:tblPr>
              <a:tblGrid>
                <a:gridCol w="3654625"/>
              </a:tblGrid>
              <a:tr h="9392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7</a:t>
                      </a:r>
                      <a:endParaRPr sz="3000">
                        <a:solidFill>
                          <a:srgbClr val="FBC02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9</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FBC02D"/>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cxnSp>
        <p:nvCxnSpPr>
          <p:cNvPr id="434" name="Google Shape;434;p54"/>
          <p:cNvCxnSpPr/>
          <p:nvPr/>
        </p:nvCxnSpPr>
        <p:spPr>
          <a:xfrm>
            <a:off x="69050" y="1861275"/>
            <a:ext cx="655800" cy="11400"/>
          </a:xfrm>
          <a:prstGeom prst="straightConnector1">
            <a:avLst/>
          </a:prstGeom>
          <a:noFill/>
          <a:ln cap="flat" cmpd="sng" w="38100">
            <a:solidFill>
              <a:srgbClr val="BE0712"/>
            </a:solidFill>
            <a:prstDash val="solid"/>
            <a:round/>
            <a:headEnd len="med" w="med" type="none"/>
            <a:tailEnd len="med" w="med" type="triangle"/>
          </a:ln>
        </p:spPr>
      </p:cxnSp>
      <p:pic>
        <p:nvPicPr>
          <p:cNvPr id="435" name="Google Shape;435;p54"/>
          <p:cNvPicPr preferRelativeResize="0"/>
          <p:nvPr/>
        </p:nvPicPr>
        <p:blipFill>
          <a:blip r:embed="rId3">
            <a:alphaModFix/>
          </a:blip>
          <a:stretch>
            <a:fillRect/>
          </a:stretch>
        </p:blipFill>
        <p:spPr>
          <a:xfrm>
            <a:off x="5797525" y="1632150"/>
            <a:ext cx="2076450" cy="1104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Assign and Reference</a:t>
            </a:r>
            <a:endParaRPr/>
          </a:p>
        </p:txBody>
      </p:sp>
      <p:sp>
        <p:nvSpPr>
          <p:cNvPr id="441" name="Google Shape;441;p55"/>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can </a:t>
            </a:r>
            <a:r>
              <a:rPr b="1" lang="en"/>
              <a:t>reassign</a:t>
            </a:r>
            <a:r>
              <a:rPr lang="en"/>
              <a:t> a variable...give it a new value.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graphicFrame>
        <p:nvGraphicFramePr>
          <p:cNvPr id="442" name="Google Shape;442;p55"/>
          <p:cNvGraphicFramePr/>
          <p:nvPr/>
        </p:nvGraphicFramePr>
        <p:xfrm>
          <a:off x="808775" y="1743680"/>
          <a:ext cx="3000000" cy="3000000"/>
        </p:xfrm>
        <a:graphic>
          <a:graphicData uri="http://schemas.openxmlformats.org/drawingml/2006/table">
            <a:tbl>
              <a:tblPr>
                <a:noFill/>
                <a:tableStyleId>{07C5608D-0131-4886-BF17-7A7B74D9E7B8}</a:tableStyleId>
              </a:tblPr>
              <a:tblGrid>
                <a:gridCol w="3654625"/>
              </a:tblGrid>
              <a:tr h="9392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7</a:t>
                      </a:r>
                      <a:endParaRPr sz="3000">
                        <a:solidFill>
                          <a:srgbClr val="FBC02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9</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FBC02D"/>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cxnSp>
        <p:nvCxnSpPr>
          <p:cNvPr id="443" name="Google Shape;443;p55"/>
          <p:cNvCxnSpPr/>
          <p:nvPr/>
        </p:nvCxnSpPr>
        <p:spPr>
          <a:xfrm>
            <a:off x="69050" y="2547075"/>
            <a:ext cx="655800" cy="11400"/>
          </a:xfrm>
          <a:prstGeom prst="straightConnector1">
            <a:avLst/>
          </a:prstGeom>
          <a:noFill/>
          <a:ln cap="flat" cmpd="sng" w="38100">
            <a:solidFill>
              <a:srgbClr val="BE0712"/>
            </a:solidFill>
            <a:prstDash val="solid"/>
            <a:round/>
            <a:headEnd len="med" w="med" type="none"/>
            <a:tailEnd len="med" w="med" type="triangle"/>
          </a:ln>
        </p:spPr>
      </p:cxnSp>
      <p:pic>
        <p:nvPicPr>
          <p:cNvPr id="444" name="Google Shape;444;p55"/>
          <p:cNvPicPr preferRelativeResize="0"/>
          <p:nvPr/>
        </p:nvPicPr>
        <p:blipFill>
          <a:blip r:embed="rId3">
            <a:alphaModFix/>
          </a:blip>
          <a:stretch>
            <a:fillRect/>
          </a:stretch>
        </p:blipFill>
        <p:spPr>
          <a:xfrm>
            <a:off x="5797525" y="1632150"/>
            <a:ext cx="2076450" cy="1104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Assign and Reference</a:t>
            </a:r>
            <a:endParaRPr/>
          </a:p>
        </p:txBody>
      </p:sp>
      <p:sp>
        <p:nvSpPr>
          <p:cNvPr id="450" name="Google Shape;450;p56"/>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can </a:t>
            </a:r>
            <a:r>
              <a:rPr b="1" lang="en"/>
              <a:t>reassign</a:t>
            </a:r>
            <a:r>
              <a:rPr lang="en"/>
              <a:t> a variable...give it a new value.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graphicFrame>
        <p:nvGraphicFramePr>
          <p:cNvPr id="451" name="Google Shape;451;p56"/>
          <p:cNvGraphicFramePr/>
          <p:nvPr/>
        </p:nvGraphicFramePr>
        <p:xfrm>
          <a:off x="808775" y="1743680"/>
          <a:ext cx="3000000" cy="3000000"/>
        </p:xfrm>
        <a:graphic>
          <a:graphicData uri="http://schemas.openxmlformats.org/drawingml/2006/table">
            <a:tbl>
              <a:tblPr>
                <a:noFill/>
                <a:tableStyleId>{07C5608D-0131-4886-BF17-7A7B74D9E7B8}</a:tableStyleId>
              </a:tblPr>
              <a:tblGrid>
                <a:gridCol w="3654625"/>
              </a:tblGrid>
              <a:tr h="9392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7</a:t>
                      </a:r>
                      <a:endParaRPr sz="3000">
                        <a:solidFill>
                          <a:srgbClr val="FBC02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9</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FBC02D"/>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cxnSp>
        <p:nvCxnSpPr>
          <p:cNvPr id="452" name="Google Shape;452;p56"/>
          <p:cNvCxnSpPr/>
          <p:nvPr/>
        </p:nvCxnSpPr>
        <p:spPr>
          <a:xfrm>
            <a:off x="69050" y="3004275"/>
            <a:ext cx="655800" cy="11400"/>
          </a:xfrm>
          <a:prstGeom prst="straightConnector1">
            <a:avLst/>
          </a:prstGeom>
          <a:noFill/>
          <a:ln cap="flat" cmpd="sng" w="38100">
            <a:solidFill>
              <a:srgbClr val="BE0712"/>
            </a:solidFill>
            <a:prstDash val="solid"/>
            <a:round/>
            <a:headEnd len="med" w="med" type="none"/>
            <a:tailEnd len="med" w="med" type="triangle"/>
          </a:ln>
        </p:spPr>
      </p:cxnSp>
      <p:pic>
        <p:nvPicPr>
          <p:cNvPr id="453" name="Google Shape;453;p56"/>
          <p:cNvPicPr preferRelativeResize="0"/>
          <p:nvPr/>
        </p:nvPicPr>
        <p:blipFill>
          <a:blip r:embed="rId3">
            <a:alphaModFix/>
          </a:blip>
          <a:stretch>
            <a:fillRect/>
          </a:stretch>
        </p:blipFill>
        <p:spPr>
          <a:xfrm>
            <a:off x="5797800" y="1633975"/>
            <a:ext cx="2076450" cy="1104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Assign and Reference</a:t>
            </a:r>
            <a:endParaRPr/>
          </a:p>
        </p:txBody>
      </p:sp>
      <p:sp>
        <p:nvSpPr>
          <p:cNvPr id="459" name="Google Shape;459;p57"/>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can </a:t>
            </a:r>
            <a:r>
              <a:rPr b="1" lang="en"/>
              <a:t>reassign</a:t>
            </a:r>
            <a:r>
              <a:rPr lang="en"/>
              <a:t> a variable...give it a new value.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graphicFrame>
        <p:nvGraphicFramePr>
          <p:cNvPr id="460" name="Google Shape;460;p57"/>
          <p:cNvGraphicFramePr/>
          <p:nvPr/>
        </p:nvGraphicFramePr>
        <p:xfrm>
          <a:off x="808775" y="1743680"/>
          <a:ext cx="3000000" cy="3000000"/>
        </p:xfrm>
        <a:graphic>
          <a:graphicData uri="http://schemas.openxmlformats.org/drawingml/2006/table">
            <a:tbl>
              <a:tblPr>
                <a:noFill/>
                <a:tableStyleId>{07C5608D-0131-4886-BF17-7A7B74D9E7B8}</a:tableStyleId>
              </a:tblPr>
              <a:tblGrid>
                <a:gridCol w="3654625"/>
              </a:tblGrid>
              <a:tr h="9392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7</a:t>
                      </a:r>
                      <a:endParaRPr sz="3000">
                        <a:solidFill>
                          <a:srgbClr val="FBC02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9</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FBC02D"/>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cxnSp>
        <p:nvCxnSpPr>
          <p:cNvPr id="461" name="Google Shape;461;p57"/>
          <p:cNvCxnSpPr/>
          <p:nvPr/>
        </p:nvCxnSpPr>
        <p:spPr>
          <a:xfrm>
            <a:off x="69050" y="3461475"/>
            <a:ext cx="655800" cy="11400"/>
          </a:xfrm>
          <a:prstGeom prst="straightConnector1">
            <a:avLst/>
          </a:prstGeom>
          <a:noFill/>
          <a:ln cap="flat" cmpd="sng" w="38100">
            <a:solidFill>
              <a:srgbClr val="BE0712"/>
            </a:solidFill>
            <a:prstDash val="solid"/>
            <a:round/>
            <a:headEnd len="med" w="med" type="none"/>
            <a:tailEnd len="med" w="med" type="triangle"/>
          </a:ln>
        </p:spPr>
      </p:cxnSp>
      <p:pic>
        <p:nvPicPr>
          <p:cNvPr id="462" name="Google Shape;462;p57"/>
          <p:cNvPicPr preferRelativeResize="0"/>
          <p:nvPr/>
        </p:nvPicPr>
        <p:blipFill>
          <a:blip r:embed="rId3">
            <a:alphaModFix/>
          </a:blip>
          <a:stretch>
            <a:fillRect/>
          </a:stretch>
        </p:blipFill>
        <p:spPr>
          <a:xfrm>
            <a:off x="5797800" y="1633975"/>
            <a:ext cx="2076450" cy="1104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Assign and Reference</a:t>
            </a:r>
            <a:endParaRPr/>
          </a:p>
        </p:txBody>
      </p:sp>
      <p:sp>
        <p:nvSpPr>
          <p:cNvPr id="468" name="Google Shape;468;p58"/>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Bonus word: “</a:t>
            </a:r>
            <a:r>
              <a:rPr b="1" lang="en"/>
              <a:t>declare</a:t>
            </a:r>
            <a:r>
              <a:rPr lang="en"/>
              <a:t>” (you won’t see this one often in this class)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very first time you </a:t>
            </a:r>
            <a:r>
              <a:rPr b="1" lang="en"/>
              <a:t>assign</a:t>
            </a:r>
            <a:r>
              <a:rPr lang="en"/>
              <a:t> a variable a value is called “</a:t>
            </a:r>
            <a:r>
              <a:rPr b="1" lang="en"/>
              <a:t>declaring</a:t>
            </a:r>
            <a:r>
              <a:rPr lang="en"/>
              <a:t>” the value.</a:t>
            </a:r>
            <a:endParaRPr/>
          </a:p>
        </p:txBody>
      </p:sp>
      <p:graphicFrame>
        <p:nvGraphicFramePr>
          <p:cNvPr id="469" name="Google Shape;469;p58"/>
          <p:cNvGraphicFramePr/>
          <p:nvPr/>
        </p:nvGraphicFramePr>
        <p:xfrm>
          <a:off x="2637575" y="1743680"/>
          <a:ext cx="3000000" cy="3000000"/>
        </p:xfrm>
        <a:graphic>
          <a:graphicData uri="http://schemas.openxmlformats.org/drawingml/2006/table">
            <a:tbl>
              <a:tblPr>
                <a:noFill/>
                <a:tableStyleId>{07C5608D-0131-4886-BF17-7A7B74D9E7B8}</a:tableStyleId>
              </a:tblPr>
              <a:tblGrid>
                <a:gridCol w="3654625"/>
              </a:tblGrid>
              <a:tr h="9392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7</a:t>
                      </a:r>
                      <a:endParaRPr sz="3000">
                        <a:solidFill>
                          <a:srgbClr val="FBC02D"/>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ECEFF1"/>
                          </a:solidFill>
                          <a:latin typeface="Roboto Mono"/>
                          <a:ea typeface="Roboto Mono"/>
                          <a:cs typeface="Roboto Mono"/>
                          <a:sym typeface="Roboto Mono"/>
                        </a:rPr>
                        <a:t>x = </a:t>
                      </a:r>
                      <a:r>
                        <a:rPr lang="en" sz="3000">
                          <a:solidFill>
                            <a:srgbClr val="FBC02D"/>
                          </a:solidFill>
                          <a:latin typeface="Roboto Mono"/>
                          <a:ea typeface="Roboto Mono"/>
                          <a:cs typeface="Roboto Mono"/>
                          <a:sym typeface="Roboto Mono"/>
                        </a:rPr>
                        <a:t>9</a:t>
                      </a:r>
                      <a:endParaRPr sz="30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(x)</a:t>
                      </a:r>
                      <a:endParaRPr sz="3000">
                        <a:solidFill>
                          <a:srgbClr val="FBC02D"/>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cxnSp>
        <p:nvCxnSpPr>
          <p:cNvPr id="470" name="Google Shape;470;p58"/>
          <p:cNvCxnSpPr/>
          <p:nvPr/>
        </p:nvCxnSpPr>
        <p:spPr>
          <a:xfrm flipH="1" rot="10800000">
            <a:off x="1392300" y="2209300"/>
            <a:ext cx="1311900" cy="1714500"/>
          </a:xfrm>
          <a:prstGeom prst="straightConnector1">
            <a:avLst/>
          </a:prstGeom>
          <a:noFill/>
          <a:ln cap="flat" cmpd="sng" w="28575">
            <a:solidFill>
              <a:srgbClr val="FBC02D"/>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928950" y="2143050"/>
            <a:ext cx="7286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 are </a:t>
            </a:r>
            <a:r>
              <a:rPr i="1" lang="en"/>
              <a:t>you?</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Variable Names in Python</a:t>
            </a:r>
            <a:endParaRPr/>
          </a:p>
        </p:txBody>
      </p:sp>
      <p:sp>
        <p:nvSpPr>
          <p:cNvPr id="476" name="Google Shape;476;p59"/>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AutoNum type="arabicPeriod"/>
            </a:pPr>
            <a:r>
              <a:rPr lang="en" sz="2100"/>
              <a:t>Must be made up of letters, digits (0-9) or the underscore character _ .</a:t>
            </a:r>
            <a:endParaRPr sz="2100"/>
          </a:p>
          <a:p>
            <a:pPr indent="-361950" lvl="0" marL="457200" rtl="0" algn="l">
              <a:spcBef>
                <a:spcPts val="0"/>
              </a:spcBef>
              <a:spcAft>
                <a:spcPts val="0"/>
              </a:spcAft>
              <a:buSzPts val="2100"/>
              <a:buAutoNum type="arabicPeriod"/>
            </a:pPr>
            <a:r>
              <a:rPr lang="en" sz="2100"/>
              <a:t>May not start with a digit.</a:t>
            </a:r>
            <a:endParaRPr sz="2100"/>
          </a:p>
          <a:p>
            <a:pPr indent="-361950" lvl="0" marL="457200" rtl="0" algn="l">
              <a:spcBef>
                <a:spcPts val="0"/>
              </a:spcBef>
              <a:spcAft>
                <a:spcPts val="0"/>
              </a:spcAft>
              <a:buSzPts val="2100"/>
              <a:buAutoNum type="arabicPeriod"/>
            </a:pPr>
            <a:r>
              <a:rPr lang="en" sz="2100"/>
              <a:t>May not be a “reserved word”</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rPr lang="en" sz="2100"/>
              <a:t>			</a:t>
            </a:r>
            <a:endParaRPr sz="2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Variable Names in Python</a:t>
            </a:r>
            <a:endParaRPr/>
          </a:p>
        </p:txBody>
      </p:sp>
      <p:sp>
        <p:nvSpPr>
          <p:cNvPr id="482" name="Google Shape;482;p6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AutoNum type="arabicPeriod"/>
            </a:pPr>
            <a:r>
              <a:rPr lang="en" sz="2100"/>
              <a:t>Must be made up of letters, digits (0-9) or the underscore character _ .</a:t>
            </a:r>
            <a:endParaRPr sz="2100"/>
          </a:p>
          <a:p>
            <a:pPr indent="-361950" lvl="0" marL="457200" rtl="0" algn="l">
              <a:spcBef>
                <a:spcPts val="0"/>
              </a:spcBef>
              <a:spcAft>
                <a:spcPts val="0"/>
              </a:spcAft>
              <a:buSzPts val="2100"/>
              <a:buAutoNum type="arabicPeriod"/>
            </a:pPr>
            <a:r>
              <a:rPr lang="en" sz="2100"/>
              <a:t>May not start with a digit.</a:t>
            </a:r>
            <a:endParaRPr sz="2100"/>
          </a:p>
          <a:p>
            <a:pPr indent="-361950" lvl="0" marL="457200" rtl="0" algn="l">
              <a:spcBef>
                <a:spcPts val="0"/>
              </a:spcBef>
              <a:spcAft>
                <a:spcPts val="0"/>
              </a:spcAft>
              <a:buSzPts val="2100"/>
              <a:buAutoNum type="arabicPeriod"/>
            </a:pPr>
            <a:r>
              <a:rPr lang="en" sz="2100"/>
              <a:t>May not be a “reserved word”</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rPr lang="en" sz="2100"/>
              <a:t>			</a:t>
            </a:r>
            <a:endParaRPr sz="2100"/>
          </a:p>
        </p:txBody>
      </p:sp>
      <p:graphicFrame>
        <p:nvGraphicFramePr>
          <p:cNvPr id="483" name="Google Shape;483;p60"/>
          <p:cNvGraphicFramePr/>
          <p:nvPr/>
        </p:nvGraphicFramePr>
        <p:xfrm>
          <a:off x="857575" y="1916280"/>
          <a:ext cx="3000000" cy="3000000"/>
        </p:xfrm>
        <a:graphic>
          <a:graphicData uri="http://schemas.openxmlformats.org/drawingml/2006/table">
            <a:tbl>
              <a:tblPr>
                <a:noFill/>
                <a:tableStyleId>{07C5608D-0131-4886-BF17-7A7B74D9E7B8}</a:tableStyleId>
              </a:tblPr>
              <a:tblGrid>
                <a:gridCol w="2831875"/>
              </a:tblGrid>
              <a:tr h="29233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x</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Alex</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alex2</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first_name</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_first_name</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BLUE_BISON</a:t>
                      </a:r>
                      <a:endParaRPr sz="3000">
                        <a:solidFill>
                          <a:srgbClr val="ECEFF1"/>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pic>
        <p:nvPicPr>
          <p:cNvPr id="484" name="Google Shape;484;p60">
            <a:hlinkClick r:id="rId3"/>
          </p:cNvPr>
          <p:cNvPicPr preferRelativeResize="0"/>
          <p:nvPr/>
        </p:nvPicPr>
        <p:blipFill>
          <a:blip r:embed="rId4">
            <a:alphaModFix/>
          </a:blip>
          <a:stretch>
            <a:fillRect/>
          </a:stretch>
        </p:blipFill>
        <p:spPr>
          <a:xfrm>
            <a:off x="349725" y="2094225"/>
            <a:ext cx="355451" cy="355451"/>
          </a:xfrm>
          <a:prstGeom prst="rect">
            <a:avLst/>
          </a:prstGeom>
          <a:noFill/>
          <a:ln>
            <a:noFill/>
          </a:ln>
        </p:spPr>
      </p:pic>
      <p:pic>
        <p:nvPicPr>
          <p:cNvPr id="485" name="Google Shape;485;p60">
            <a:hlinkClick r:id="rId5"/>
          </p:cNvPr>
          <p:cNvPicPr preferRelativeResize="0"/>
          <p:nvPr/>
        </p:nvPicPr>
        <p:blipFill>
          <a:blip r:embed="rId4">
            <a:alphaModFix/>
          </a:blip>
          <a:stretch>
            <a:fillRect/>
          </a:stretch>
        </p:blipFill>
        <p:spPr>
          <a:xfrm>
            <a:off x="349725" y="2551425"/>
            <a:ext cx="355451" cy="355451"/>
          </a:xfrm>
          <a:prstGeom prst="rect">
            <a:avLst/>
          </a:prstGeom>
          <a:noFill/>
          <a:ln>
            <a:noFill/>
          </a:ln>
        </p:spPr>
      </p:pic>
      <p:pic>
        <p:nvPicPr>
          <p:cNvPr id="486" name="Google Shape;486;p60">
            <a:hlinkClick r:id="rId6"/>
          </p:cNvPr>
          <p:cNvPicPr preferRelativeResize="0"/>
          <p:nvPr/>
        </p:nvPicPr>
        <p:blipFill>
          <a:blip r:embed="rId4">
            <a:alphaModFix/>
          </a:blip>
          <a:stretch>
            <a:fillRect/>
          </a:stretch>
        </p:blipFill>
        <p:spPr>
          <a:xfrm>
            <a:off x="349725" y="3008625"/>
            <a:ext cx="355451" cy="355451"/>
          </a:xfrm>
          <a:prstGeom prst="rect">
            <a:avLst/>
          </a:prstGeom>
          <a:noFill/>
          <a:ln>
            <a:noFill/>
          </a:ln>
        </p:spPr>
      </p:pic>
      <p:pic>
        <p:nvPicPr>
          <p:cNvPr id="487" name="Google Shape;487;p60">
            <a:hlinkClick r:id="rId7"/>
          </p:cNvPr>
          <p:cNvPicPr preferRelativeResize="0"/>
          <p:nvPr/>
        </p:nvPicPr>
        <p:blipFill>
          <a:blip r:embed="rId4">
            <a:alphaModFix/>
          </a:blip>
          <a:stretch>
            <a:fillRect/>
          </a:stretch>
        </p:blipFill>
        <p:spPr>
          <a:xfrm>
            <a:off x="349725" y="3465825"/>
            <a:ext cx="355451" cy="355451"/>
          </a:xfrm>
          <a:prstGeom prst="rect">
            <a:avLst/>
          </a:prstGeom>
          <a:noFill/>
          <a:ln>
            <a:noFill/>
          </a:ln>
        </p:spPr>
      </p:pic>
      <p:pic>
        <p:nvPicPr>
          <p:cNvPr id="488" name="Google Shape;488;p60">
            <a:hlinkClick r:id="rId8"/>
          </p:cNvPr>
          <p:cNvPicPr preferRelativeResize="0"/>
          <p:nvPr/>
        </p:nvPicPr>
        <p:blipFill>
          <a:blip r:embed="rId4">
            <a:alphaModFix/>
          </a:blip>
          <a:stretch>
            <a:fillRect/>
          </a:stretch>
        </p:blipFill>
        <p:spPr>
          <a:xfrm>
            <a:off x="349725" y="3923025"/>
            <a:ext cx="355451" cy="355451"/>
          </a:xfrm>
          <a:prstGeom prst="rect">
            <a:avLst/>
          </a:prstGeom>
          <a:noFill/>
          <a:ln>
            <a:noFill/>
          </a:ln>
        </p:spPr>
      </p:pic>
      <p:pic>
        <p:nvPicPr>
          <p:cNvPr id="489" name="Google Shape;489;p60">
            <a:hlinkClick r:id="rId9"/>
          </p:cNvPr>
          <p:cNvPicPr preferRelativeResize="0"/>
          <p:nvPr/>
        </p:nvPicPr>
        <p:blipFill>
          <a:blip r:embed="rId4">
            <a:alphaModFix/>
          </a:blip>
          <a:stretch>
            <a:fillRect/>
          </a:stretch>
        </p:blipFill>
        <p:spPr>
          <a:xfrm>
            <a:off x="349725" y="4380225"/>
            <a:ext cx="355451" cy="3554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Variable Names in Python</a:t>
            </a:r>
            <a:endParaRPr/>
          </a:p>
        </p:txBody>
      </p:sp>
      <p:sp>
        <p:nvSpPr>
          <p:cNvPr id="495" name="Google Shape;495;p6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AutoNum type="arabicPeriod"/>
            </a:pPr>
            <a:r>
              <a:rPr lang="en" sz="2100"/>
              <a:t>Must be made up of letters, digits (0-9) or the underscore character _ .</a:t>
            </a:r>
            <a:endParaRPr sz="2100"/>
          </a:p>
          <a:p>
            <a:pPr indent="-361950" lvl="0" marL="457200" rtl="0" algn="l">
              <a:spcBef>
                <a:spcPts val="0"/>
              </a:spcBef>
              <a:spcAft>
                <a:spcPts val="0"/>
              </a:spcAft>
              <a:buSzPts val="2100"/>
              <a:buAutoNum type="arabicPeriod"/>
            </a:pPr>
            <a:r>
              <a:rPr lang="en" sz="2100"/>
              <a:t>May not start with a digit.</a:t>
            </a:r>
            <a:endParaRPr sz="2100"/>
          </a:p>
          <a:p>
            <a:pPr indent="-361950" lvl="0" marL="457200" rtl="0" algn="l">
              <a:spcBef>
                <a:spcPts val="0"/>
              </a:spcBef>
              <a:spcAft>
                <a:spcPts val="0"/>
              </a:spcAft>
              <a:buSzPts val="2100"/>
              <a:buAutoNum type="arabicPeriod"/>
            </a:pPr>
            <a:r>
              <a:rPr lang="en" sz="2100"/>
              <a:t>May not be a “reserved word”</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rPr lang="en" sz="2100"/>
              <a:t>			</a:t>
            </a:r>
            <a:endParaRPr sz="2100"/>
          </a:p>
        </p:txBody>
      </p:sp>
      <p:graphicFrame>
        <p:nvGraphicFramePr>
          <p:cNvPr id="496" name="Google Shape;496;p61"/>
          <p:cNvGraphicFramePr/>
          <p:nvPr/>
        </p:nvGraphicFramePr>
        <p:xfrm>
          <a:off x="857575" y="1916280"/>
          <a:ext cx="3000000" cy="3000000"/>
        </p:xfrm>
        <a:graphic>
          <a:graphicData uri="http://schemas.openxmlformats.org/drawingml/2006/table">
            <a:tbl>
              <a:tblPr>
                <a:noFill/>
                <a:tableStyleId>{07C5608D-0131-4886-BF17-7A7B74D9E7B8}</a:tableStyleId>
              </a:tblPr>
              <a:tblGrid>
                <a:gridCol w="2831875"/>
              </a:tblGrid>
              <a:tr h="29233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x</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Alex</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alex2</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first_name</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_first_name</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BLUE_BISON</a:t>
                      </a:r>
                      <a:endParaRPr sz="3000">
                        <a:solidFill>
                          <a:srgbClr val="ECEFF1"/>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pic>
        <p:nvPicPr>
          <p:cNvPr id="497" name="Google Shape;497;p61">
            <a:hlinkClick r:id="rId3"/>
          </p:cNvPr>
          <p:cNvPicPr preferRelativeResize="0"/>
          <p:nvPr/>
        </p:nvPicPr>
        <p:blipFill>
          <a:blip r:embed="rId4">
            <a:alphaModFix/>
          </a:blip>
          <a:stretch>
            <a:fillRect/>
          </a:stretch>
        </p:blipFill>
        <p:spPr>
          <a:xfrm>
            <a:off x="349725" y="2094225"/>
            <a:ext cx="355451" cy="355451"/>
          </a:xfrm>
          <a:prstGeom prst="rect">
            <a:avLst/>
          </a:prstGeom>
          <a:noFill/>
          <a:ln>
            <a:noFill/>
          </a:ln>
        </p:spPr>
      </p:pic>
      <p:pic>
        <p:nvPicPr>
          <p:cNvPr id="498" name="Google Shape;498;p61">
            <a:hlinkClick r:id="rId5"/>
          </p:cNvPr>
          <p:cNvPicPr preferRelativeResize="0"/>
          <p:nvPr/>
        </p:nvPicPr>
        <p:blipFill>
          <a:blip r:embed="rId4">
            <a:alphaModFix/>
          </a:blip>
          <a:stretch>
            <a:fillRect/>
          </a:stretch>
        </p:blipFill>
        <p:spPr>
          <a:xfrm>
            <a:off x="349725" y="2551425"/>
            <a:ext cx="355451" cy="355451"/>
          </a:xfrm>
          <a:prstGeom prst="rect">
            <a:avLst/>
          </a:prstGeom>
          <a:noFill/>
          <a:ln>
            <a:noFill/>
          </a:ln>
        </p:spPr>
      </p:pic>
      <p:pic>
        <p:nvPicPr>
          <p:cNvPr id="499" name="Google Shape;499;p61">
            <a:hlinkClick r:id="rId6"/>
          </p:cNvPr>
          <p:cNvPicPr preferRelativeResize="0"/>
          <p:nvPr/>
        </p:nvPicPr>
        <p:blipFill>
          <a:blip r:embed="rId4">
            <a:alphaModFix/>
          </a:blip>
          <a:stretch>
            <a:fillRect/>
          </a:stretch>
        </p:blipFill>
        <p:spPr>
          <a:xfrm>
            <a:off x="349725" y="3008625"/>
            <a:ext cx="355451" cy="355451"/>
          </a:xfrm>
          <a:prstGeom prst="rect">
            <a:avLst/>
          </a:prstGeom>
          <a:noFill/>
          <a:ln>
            <a:noFill/>
          </a:ln>
        </p:spPr>
      </p:pic>
      <p:pic>
        <p:nvPicPr>
          <p:cNvPr id="500" name="Google Shape;500;p61">
            <a:hlinkClick r:id="rId7"/>
          </p:cNvPr>
          <p:cNvPicPr preferRelativeResize="0"/>
          <p:nvPr/>
        </p:nvPicPr>
        <p:blipFill>
          <a:blip r:embed="rId4">
            <a:alphaModFix/>
          </a:blip>
          <a:stretch>
            <a:fillRect/>
          </a:stretch>
        </p:blipFill>
        <p:spPr>
          <a:xfrm>
            <a:off x="349725" y="3465825"/>
            <a:ext cx="355451" cy="355451"/>
          </a:xfrm>
          <a:prstGeom prst="rect">
            <a:avLst/>
          </a:prstGeom>
          <a:noFill/>
          <a:ln>
            <a:noFill/>
          </a:ln>
        </p:spPr>
      </p:pic>
      <p:pic>
        <p:nvPicPr>
          <p:cNvPr id="501" name="Google Shape;501;p61">
            <a:hlinkClick r:id="rId8"/>
          </p:cNvPr>
          <p:cNvPicPr preferRelativeResize="0"/>
          <p:nvPr/>
        </p:nvPicPr>
        <p:blipFill>
          <a:blip r:embed="rId4">
            <a:alphaModFix/>
          </a:blip>
          <a:stretch>
            <a:fillRect/>
          </a:stretch>
        </p:blipFill>
        <p:spPr>
          <a:xfrm>
            <a:off x="349725" y="3923025"/>
            <a:ext cx="355451" cy="355451"/>
          </a:xfrm>
          <a:prstGeom prst="rect">
            <a:avLst/>
          </a:prstGeom>
          <a:noFill/>
          <a:ln>
            <a:noFill/>
          </a:ln>
        </p:spPr>
      </p:pic>
      <p:pic>
        <p:nvPicPr>
          <p:cNvPr id="502" name="Google Shape;502;p61">
            <a:hlinkClick r:id="rId9"/>
          </p:cNvPr>
          <p:cNvPicPr preferRelativeResize="0"/>
          <p:nvPr/>
        </p:nvPicPr>
        <p:blipFill>
          <a:blip r:embed="rId4">
            <a:alphaModFix/>
          </a:blip>
          <a:stretch>
            <a:fillRect/>
          </a:stretch>
        </p:blipFill>
        <p:spPr>
          <a:xfrm>
            <a:off x="349725" y="4380225"/>
            <a:ext cx="355451" cy="355451"/>
          </a:xfrm>
          <a:prstGeom prst="rect">
            <a:avLst/>
          </a:prstGeom>
          <a:noFill/>
          <a:ln>
            <a:noFill/>
          </a:ln>
        </p:spPr>
      </p:pic>
      <p:graphicFrame>
        <p:nvGraphicFramePr>
          <p:cNvPr id="503" name="Google Shape;503;p61"/>
          <p:cNvGraphicFramePr/>
          <p:nvPr/>
        </p:nvGraphicFramePr>
        <p:xfrm>
          <a:off x="5353375" y="1916280"/>
          <a:ext cx="3000000" cy="3000000"/>
        </p:xfrm>
        <a:graphic>
          <a:graphicData uri="http://schemas.openxmlformats.org/drawingml/2006/table">
            <a:tbl>
              <a:tblPr>
                <a:noFill/>
                <a:tableStyleId>{07C5608D-0131-4886-BF17-7A7B74D9E7B8}</a:tableStyleId>
              </a:tblPr>
              <a:tblGrid>
                <a:gridCol w="2831875"/>
              </a:tblGrid>
              <a:tr h="29233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alex@!</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2472ab</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1st_street</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for</a:t>
                      </a:r>
                      <a:endParaRPr sz="3000">
                        <a:solidFill>
                          <a:srgbClr val="ECEFF1"/>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pic>
        <p:nvPicPr>
          <p:cNvPr id="504" name="Google Shape;504;p61">
            <a:hlinkClick r:id="rId10"/>
          </p:cNvPr>
          <p:cNvPicPr preferRelativeResize="0"/>
          <p:nvPr/>
        </p:nvPicPr>
        <p:blipFill>
          <a:blip r:embed="rId11">
            <a:alphaModFix/>
          </a:blip>
          <a:stretch>
            <a:fillRect/>
          </a:stretch>
        </p:blipFill>
        <p:spPr>
          <a:xfrm>
            <a:off x="4943700" y="2551425"/>
            <a:ext cx="355450" cy="355450"/>
          </a:xfrm>
          <a:prstGeom prst="rect">
            <a:avLst/>
          </a:prstGeom>
          <a:noFill/>
          <a:ln>
            <a:noFill/>
          </a:ln>
        </p:spPr>
      </p:pic>
      <p:pic>
        <p:nvPicPr>
          <p:cNvPr id="505" name="Google Shape;505;p61">
            <a:hlinkClick r:id="rId12"/>
          </p:cNvPr>
          <p:cNvPicPr preferRelativeResize="0"/>
          <p:nvPr/>
        </p:nvPicPr>
        <p:blipFill>
          <a:blip r:embed="rId11">
            <a:alphaModFix/>
          </a:blip>
          <a:stretch>
            <a:fillRect/>
          </a:stretch>
        </p:blipFill>
        <p:spPr>
          <a:xfrm>
            <a:off x="4943700" y="3008625"/>
            <a:ext cx="355450" cy="355450"/>
          </a:xfrm>
          <a:prstGeom prst="rect">
            <a:avLst/>
          </a:prstGeom>
          <a:noFill/>
          <a:ln>
            <a:noFill/>
          </a:ln>
        </p:spPr>
      </p:pic>
      <p:pic>
        <p:nvPicPr>
          <p:cNvPr id="506" name="Google Shape;506;p61">
            <a:hlinkClick r:id="rId13"/>
          </p:cNvPr>
          <p:cNvPicPr preferRelativeResize="0"/>
          <p:nvPr/>
        </p:nvPicPr>
        <p:blipFill>
          <a:blip r:embed="rId11">
            <a:alphaModFix/>
          </a:blip>
          <a:stretch>
            <a:fillRect/>
          </a:stretch>
        </p:blipFill>
        <p:spPr>
          <a:xfrm>
            <a:off x="4943700" y="3465825"/>
            <a:ext cx="355450" cy="355450"/>
          </a:xfrm>
          <a:prstGeom prst="rect">
            <a:avLst/>
          </a:prstGeom>
          <a:noFill/>
          <a:ln>
            <a:noFill/>
          </a:ln>
        </p:spPr>
      </p:pic>
      <p:pic>
        <p:nvPicPr>
          <p:cNvPr id="507" name="Google Shape;507;p61">
            <a:hlinkClick r:id="rId14"/>
          </p:cNvPr>
          <p:cNvPicPr preferRelativeResize="0"/>
          <p:nvPr/>
        </p:nvPicPr>
        <p:blipFill>
          <a:blip r:embed="rId11">
            <a:alphaModFix/>
          </a:blip>
          <a:stretch>
            <a:fillRect/>
          </a:stretch>
        </p:blipFill>
        <p:spPr>
          <a:xfrm>
            <a:off x="4943700" y="3923025"/>
            <a:ext cx="355450" cy="355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ph type="title"/>
          </p:nvPr>
        </p:nvSpPr>
        <p:spPr>
          <a:xfrm>
            <a:off x="928950" y="2143050"/>
            <a:ext cx="7286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Python Runs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Would Python Print? (WWPP)</a:t>
            </a:r>
            <a:endParaRPr/>
          </a:p>
        </p:txBody>
      </p:sp>
      <p:sp>
        <p:nvSpPr>
          <p:cNvPr id="518" name="Google Shape;518;p63"/>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Python runs and executes code </a:t>
            </a:r>
            <a:r>
              <a:rPr i="1" lang="en"/>
              <a:t>line-by-line</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 </a:t>
            </a:r>
            <a:endParaRPr/>
          </a:p>
        </p:txBody>
      </p:sp>
      <p:graphicFrame>
        <p:nvGraphicFramePr>
          <p:cNvPr id="519" name="Google Shape;519;p63"/>
          <p:cNvGraphicFramePr/>
          <p:nvPr/>
        </p:nvGraphicFramePr>
        <p:xfrm>
          <a:off x="938213" y="1562405"/>
          <a:ext cx="3000000" cy="3000000"/>
        </p:xfrm>
        <a:graphic>
          <a:graphicData uri="http://schemas.openxmlformats.org/drawingml/2006/table">
            <a:tbl>
              <a:tblPr>
                <a:noFill/>
                <a:tableStyleId>{07C5608D-0131-4886-BF17-7A7B74D9E7B8}</a:tableStyleId>
              </a:tblPr>
              <a:tblGrid>
                <a:gridCol w="3654625"/>
              </a:tblGrid>
              <a:tr h="9392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a = </a:t>
                      </a:r>
                      <a:r>
                        <a:rPr lang="en" sz="3000">
                          <a:solidFill>
                            <a:srgbClr val="FBC02D"/>
                          </a:solidFill>
                          <a:latin typeface="Roboto Mono"/>
                          <a:ea typeface="Roboto Mono"/>
                          <a:cs typeface="Roboto Mono"/>
                          <a:sym typeface="Roboto Mono"/>
                        </a:rPr>
                        <a:t>5</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b = </a:t>
                      </a:r>
                      <a:r>
                        <a:rPr lang="en" sz="3000">
                          <a:solidFill>
                            <a:srgbClr val="FBC02D"/>
                          </a:solidFill>
                          <a:latin typeface="Roboto Mono"/>
                          <a:ea typeface="Roboto Mono"/>
                          <a:cs typeface="Roboto Mono"/>
                          <a:sym typeface="Roboto Mono"/>
                        </a:rPr>
                        <a:t>6</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c = a + b</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b = </a:t>
                      </a:r>
                      <a:r>
                        <a:rPr lang="en" sz="3000">
                          <a:solidFill>
                            <a:srgbClr val="FBC02D"/>
                          </a:solidFill>
                          <a:latin typeface="Roboto Mono"/>
                          <a:ea typeface="Roboto Mono"/>
                          <a:cs typeface="Roboto Mono"/>
                          <a:sym typeface="Roboto Mono"/>
                        </a:rPr>
                        <a:t>10</a:t>
                      </a:r>
                      <a:endParaRPr sz="30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(c)</a:t>
                      </a:r>
                      <a:endParaRPr sz="3000">
                        <a:solidFill>
                          <a:srgbClr val="ECEFF1"/>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Would Python Print? (WWPP)</a:t>
            </a:r>
            <a:endParaRPr/>
          </a:p>
        </p:txBody>
      </p:sp>
      <p:sp>
        <p:nvSpPr>
          <p:cNvPr id="525" name="Google Shape;525;p64"/>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Python runs and executes code </a:t>
            </a:r>
            <a:r>
              <a:rPr i="1" lang="en"/>
              <a:t>line-by-line</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 </a:t>
            </a:r>
            <a:endParaRPr/>
          </a:p>
        </p:txBody>
      </p:sp>
      <p:graphicFrame>
        <p:nvGraphicFramePr>
          <p:cNvPr id="526" name="Google Shape;526;p64"/>
          <p:cNvGraphicFramePr/>
          <p:nvPr/>
        </p:nvGraphicFramePr>
        <p:xfrm>
          <a:off x="2233613" y="1562405"/>
          <a:ext cx="3000000" cy="3000000"/>
        </p:xfrm>
        <a:graphic>
          <a:graphicData uri="http://schemas.openxmlformats.org/drawingml/2006/table">
            <a:tbl>
              <a:tblPr>
                <a:noFill/>
                <a:tableStyleId>{07C5608D-0131-4886-BF17-7A7B74D9E7B8}</a:tableStyleId>
              </a:tblPr>
              <a:tblGrid>
                <a:gridCol w="2486675"/>
              </a:tblGrid>
              <a:tr h="939275">
                <a:tc>
                  <a:txBody>
                    <a:bodyPr/>
                    <a:lstStyle/>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a = </a:t>
                      </a:r>
                      <a:r>
                        <a:rPr lang="en" sz="3000">
                          <a:solidFill>
                            <a:srgbClr val="FBC02D"/>
                          </a:solidFill>
                          <a:latin typeface="Roboto Mono"/>
                          <a:ea typeface="Roboto Mono"/>
                          <a:cs typeface="Roboto Mono"/>
                          <a:sym typeface="Roboto Mono"/>
                        </a:rPr>
                        <a:t>5</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b = </a:t>
                      </a:r>
                      <a:r>
                        <a:rPr lang="en" sz="3000">
                          <a:solidFill>
                            <a:srgbClr val="FBC02D"/>
                          </a:solidFill>
                          <a:latin typeface="Roboto Mono"/>
                          <a:ea typeface="Roboto Mono"/>
                          <a:cs typeface="Roboto Mono"/>
                          <a:sym typeface="Roboto Mono"/>
                        </a:rPr>
                        <a:t>6</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c = a + b</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ECEFF1"/>
                          </a:solidFill>
                          <a:latin typeface="Roboto Mono"/>
                          <a:ea typeface="Roboto Mono"/>
                          <a:cs typeface="Roboto Mono"/>
                          <a:sym typeface="Roboto Mono"/>
                        </a:rPr>
                        <a:t>b = </a:t>
                      </a:r>
                      <a:r>
                        <a:rPr lang="en" sz="3000">
                          <a:solidFill>
                            <a:srgbClr val="FBC02D"/>
                          </a:solidFill>
                          <a:latin typeface="Roboto Mono"/>
                          <a:ea typeface="Roboto Mono"/>
                          <a:cs typeface="Roboto Mono"/>
                          <a:sym typeface="Roboto Mono"/>
                        </a:rPr>
                        <a:t>10</a:t>
                      </a:r>
                      <a:endParaRPr sz="3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3000">
                          <a:solidFill>
                            <a:srgbClr val="4DD0E1"/>
                          </a:solidFill>
                          <a:latin typeface="Roboto Mono"/>
                          <a:ea typeface="Roboto Mono"/>
                          <a:cs typeface="Roboto Mono"/>
                          <a:sym typeface="Roboto Mono"/>
                        </a:rPr>
                        <a:t>print</a:t>
                      </a:r>
                      <a:r>
                        <a:rPr lang="en" sz="3000">
                          <a:solidFill>
                            <a:srgbClr val="ECEFF1"/>
                          </a:solidFill>
                          <a:latin typeface="Roboto Mono"/>
                          <a:ea typeface="Roboto Mono"/>
                          <a:cs typeface="Roboto Mono"/>
                          <a:sym typeface="Roboto Mono"/>
                        </a:rPr>
                        <a:t>(c)</a:t>
                      </a:r>
                      <a:endParaRPr sz="3000">
                        <a:solidFill>
                          <a:srgbClr val="ECEFF1"/>
                        </a:solidFill>
                        <a:latin typeface="Roboto Mono"/>
                        <a:ea typeface="Roboto Mono"/>
                        <a:cs typeface="Roboto Mono"/>
                        <a:sym typeface="Roboto Mono"/>
                      </a:endParaRPr>
                    </a:p>
                  </a:txBody>
                  <a:tcPr marT="91425" marB="91425" marR="91425" marL="91425" anchor="ctr">
                    <a:solidFill>
                      <a:srgbClr val="212121"/>
                    </a:solidFill>
                  </a:tcPr>
                </a:tc>
              </a:tr>
            </a:tbl>
          </a:graphicData>
        </a:graphic>
      </p:graphicFrame>
      <p:graphicFrame>
        <p:nvGraphicFramePr>
          <p:cNvPr id="527" name="Google Shape;527;p64"/>
          <p:cNvGraphicFramePr/>
          <p:nvPr/>
        </p:nvGraphicFramePr>
        <p:xfrm>
          <a:off x="4755500" y="1205447"/>
          <a:ext cx="3000000" cy="3000000"/>
        </p:xfrm>
        <a:graphic>
          <a:graphicData uri="http://schemas.openxmlformats.org/drawingml/2006/table">
            <a:tbl>
              <a:tblPr>
                <a:noFill/>
                <a:tableStyleId>{07C5608D-0131-4886-BF17-7A7B74D9E7B8}</a:tableStyleId>
              </a:tblPr>
              <a:tblGrid>
                <a:gridCol w="1149175"/>
                <a:gridCol w="1149175"/>
                <a:gridCol w="1149175"/>
              </a:tblGrid>
              <a:tr h="338650">
                <a:tc>
                  <a:txBody>
                    <a:bodyPr/>
                    <a:lstStyle/>
                    <a:p>
                      <a:pPr indent="0" lvl="0" marL="0" rtl="0" algn="ctr">
                        <a:spcBef>
                          <a:spcPts val="0"/>
                        </a:spcBef>
                        <a:spcAft>
                          <a:spcPts val="0"/>
                        </a:spcAft>
                        <a:buNone/>
                      </a:pPr>
                      <a:r>
                        <a:rPr b="1" lang="en"/>
                        <a:t>a</a:t>
                      </a:r>
                      <a:endParaRPr b="1"/>
                    </a:p>
                  </a:txBody>
                  <a:tcPr marT="91425" marB="91425" marR="91425" marL="91425" anchor="ctr"/>
                </a:tc>
                <a:tc>
                  <a:txBody>
                    <a:bodyPr/>
                    <a:lstStyle/>
                    <a:p>
                      <a:pPr indent="0" lvl="0" marL="0" rtl="0" algn="ctr">
                        <a:spcBef>
                          <a:spcPts val="0"/>
                        </a:spcBef>
                        <a:spcAft>
                          <a:spcPts val="0"/>
                        </a:spcAft>
                        <a:buNone/>
                      </a:pPr>
                      <a:r>
                        <a:rPr b="1" lang="en"/>
                        <a:t>b</a:t>
                      </a:r>
                      <a:endParaRPr b="1"/>
                    </a:p>
                  </a:txBody>
                  <a:tcPr marT="91425" marB="91425" marR="91425" marL="91425" anchor="ctr"/>
                </a:tc>
                <a:tc>
                  <a:txBody>
                    <a:bodyPr/>
                    <a:lstStyle/>
                    <a:p>
                      <a:pPr indent="0" lvl="0" marL="0" rtl="0" algn="ctr">
                        <a:spcBef>
                          <a:spcPts val="0"/>
                        </a:spcBef>
                        <a:spcAft>
                          <a:spcPts val="0"/>
                        </a:spcAft>
                        <a:buNone/>
                      </a:pPr>
                      <a:r>
                        <a:rPr b="1" lang="en"/>
                        <a:t>c</a:t>
                      </a:r>
                      <a:endParaRPr b="1"/>
                    </a:p>
                  </a:txBody>
                  <a:tcPr marT="91425" marB="91425" marR="91425" marL="91425" anchor="ctr"/>
                </a:tc>
              </a:tr>
              <a:tr h="511250">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476750">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522775">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11</a:t>
                      </a:r>
                      <a:endParaRPr/>
                    </a:p>
                  </a:txBody>
                  <a:tcPr marT="91425" marB="91425" marR="91425" marL="91425" anchor="ctr"/>
                </a:tc>
              </a:tr>
              <a:tr h="499750">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10</a:t>
                      </a:r>
                      <a:endParaRPr/>
                    </a:p>
                  </a:txBody>
                  <a:tcPr marT="91425" marB="91425" marR="91425" marL="91425" anchor="ctr"/>
                </a:tc>
                <a:tc>
                  <a:txBody>
                    <a:bodyPr/>
                    <a:lstStyle/>
                    <a:p>
                      <a:pPr indent="0" lvl="0" marL="0" rtl="0" algn="ctr">
                        <a:spcBef>
                          <a:spcPts val="0"/>
                        </a:spcBef>
                        <a:spcAft>
                          <a:spcPts val="0"/>
                        </a:spcAft>
                        <a:buNone/>
                      </a:pPr>
                      <a:r>
                        <a:rPr lang="en"/>
                        <a:t>11</a:t>
                      </a:r>
                      <a:endParaRPr/>
                    </a:p>
                  </a:txBody>
                  <a:tcPr marT="91425" marB="91425" marR="91425" marL="91425" anchor="ctr"/>
                </a:tc>
              </a:tr>
              <a:tr h="488250">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10</a:t>
                      </a:r>
                      <a:endParaRPr/>
                    </a:p>
                  </a:txBody>
                  <a:tcPr marT="91425" marB="91425" marR="91425" marL="91425" anchor="ctr"/>
                </a:tc>
                <a:tc>
                  <a:txBody>
                    <a:bodyPr/>
                    <a:lstStyle/>
                    <a:p>
                      <a:pPr indent="0" lvl="0" marL="0" rtl="0" algn="ctr">
                        <a:spcBef>
                          <a:spcPts val="0"/>
                        </a:spcBef>
                        <a:spcAft>
                          <a:spcPts val="0"/>
                        </a:spcAft>
                        <a:buNone/>
                      </a:pPr>
                      <a:r>
                        <a:rPr lang="en"/>
                        <a:t>11</a:t>
                      </a:r>
                      <a:endParaRPr/>
                    </a:p>
                  </a:txBody>
                  <a:tcPr marT="91425" marB="91425" marR="91425" marL="91425" anchor="ctr"/>
                </a:tc>
              </a:tr>
            </a:tbl>
          </a:graphicData>
        </a:graphic>
      </p:graphicFrame>
      <p:sp>
        <p:nvSpPr>
          <p:cNvPr id="528" name="Google Shape;528;p64"/>
          <p:cNvSpPr/>
          <p:nvPr/>
        </p:nvSpPr>
        <p:spPr>
          <a:xfrm>
            <a:off x="7214725" y="3670650"/>
            <a:ext cx="828600" cy="495300"/>
          </a:xfrm>
          <a:prstGeom prst="ellipse">
            <a:avLst/>
          </a:prstGeom>
          <a:noFill/>
          <a:ln cap="flat" cmpd="sng" w="28575">
            <a:solidFill>
              <a:srgbClr val="FBC0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2" name="Shape 532"/>
        <p:cNvGrpSpPr/>
        <p:nvPr/>
      </p:nvGrpSpPr>
      <p:grpSpPr>
        <a:xfrm>
          <a:off x="0" y="0"/>
          <a:ext cx="0" cy="0"/>
          <a:chOff x="0" y="0"/>
          <a:chExt cx="0" cy="0"/>
        </a:xfrm>
      </p:grpSpPr>
      <p:sp>
        <p:nvSpPr>
          <p:cNvPr id="533" name="Google Shape;533;p65"/>
          <p:cNvSpPr txBox="1"/>
          <p:nvPr>
            <p:ph type="title"/>
          </p:nvPr>
        </p:nvSpPr>
        <p:spPr>
          <a:xfrm>
            <a:off x="525150" y="2082650"/>
            <a:ext cx="8093700" cy="9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 Slides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sp>
        <p:nvSpPr>
          <p:cNvPr id="538" name="Google Shape;538;p66"/>
          <p:cNvSpPr txBox="1"/>
          <p:nvPr>
            <p:ph type="title"/>
          </p:nvPr>
        </p:nvSpPr>
        <p:spPr>
          <a:xfrm>
            <a:off x="928950" y="2143050"/>
            <a:ext cx="7286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bit of learning theory...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2" name="Shape 542"/>
        <p:cNvGrpSpPr/>
        <p:nvPr/>
      </p:nvGrpSpPr>
      <p:grpSpPr>
        <a:xfrm>
          <a:off x="0" y="0"/>
          <a:ext cx="0" cy="0"/>
          <a:chOff x="0" y="0"/>
          <a:chExt cx="0" cy="0"/>
        </a:xfrm>
      </p:grpSpPr>
      <p:sp>
        <p:nvSpPr>
          <p:cNvPr id="543" name="Google Shape;543;p6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vs Syntax</a:t>
            </a:r>
            <a:endParaRPr/>
          </a:p>
        </p:txBody>
      </p:sp>
      <p:pic>
        <p:nvPicPr>
          <p:cNvPr id="544" name="Google Shape;544;p67">
            <a:hlinkClick r:id="rId3"/>
          </p:cNvPr>
          <p:cNvPicPr preferRelativeResize="0"/>
          <p:nvPr/>
        </p:nvPicPr>
        <p:blipFill>
          <a:blip r:embed="rId4">
            <a:alphaModFix/>
          </a:blip>
          <a:stretch>
            <a:fillRect/>
          </a:stretch>
        </p:blipFill>
        <p:spPr>
          <a:xfrm>
            <a:off x="4083644" y="1734275"/>
            <a:ext cx="853980" cy="1027976"/>
          </a:xfrm>
          <a:prstGeom prst="rect">
            <a:avLst/>
          </a:prstGeom>
          <a:noFill/>
          <a:ln>
            <a:noFill/>
          </a:ln>
        </p:spPr>
      </p:pic>
      <p:grpSp>
        <p:nvGrpSpPr>
          <p:cNvPr id="545" name="Google Shape;545;p67"/>
          <p:cNvGrpSpPr/>
          <p:nvPr/>
        </p:nvGrpSpPr>
        <p:grpSpPr>
          <a:xfrm>
            <a:off x="1968875" y="2478450"/>
            <a:ext cx="2376523" cy="1311775"/>
            <a:chOff x="1968875" y="2478450"/>
            <a:chExt cx="2376523" cy="1311775"/>
          </a:xfrm>
        </p:grpSpPr>
        <p:pic>
          <p:nvPicPr>
            <p:cNvPr id="546" name="Google Shape;546;p67">
              <a:hlinkClick r:id="rId5"/>
            </p:cNvPr>
            <p:cNvPicPr preferRelativeResize="0"/>
            <p:nvPr/>
          </p:nvPicPr>
          <p:blipFill>
            <a:blip r:embed="rId6">
              <a:alphaModFix/>
            </a:blip>
            <a:stretch>
              <a:fillRect/>
            </a:stretch>
          </p:blipFill>
          <p:spPr>
            <a:xfrm flipH="1">
              <a:off x="2792497" y="2762250"/>
              <a:ext cx="1552901" cy="1027975"/>
            </a:xfrm>
            <a:prstGeom prst="rect">
              <a:avLst/>
            </a:prstGeom>
            <a:noFill/>
            <a:ln>
              <a:noFill/>
            </a:ln>
          </p:spPr>
        </p:pic>
        <p:sp>
          <p:nvSpPr>
            <p:cNvPr id="547" name="Google Shape;547;p67"/>
            <p:cNvSpPr/>
            <p:nvPr/>
          </p:nvSpPr>
          <p:spPr>
            <a:xfrm>
              <a:off x="1968875" y="2478450"/>
              <a:ext cx="1070100" cy="414300"/>
            </a:xfrm>
            <a:prstGeom prst="wedgeRoundRectCallout">
              <a:avLst>
                <a:gd fmla="val 52311" name="adj1"/>
                <a:gd fmla="val 6793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Apple!</a:t>
              </a:r>
              <a:endParaRPr sz="1600">
                <a:latin typeface="Calibri"/>
                <a:ea typeface="Calibri"/>
                <a:cs typeface="Calibri"/>
                <a:sym typeface="Calibri"/>
              </a:endParaRPr>
            </a:p>
          </p:txBody>
        </p:sp>
      </p:grpSp>
      <p:grpSp>
        <p:nvGrpSpPr>
          <p:cNvPr id="548" name="Google Shape;548;p67"/>
          <p:cNvGrpSpPr/>
          <p:nvPr/>
        </p:nvGrpSpPr>
        <p:grpSpPr>
          <a:xfrm>
            <a:off x="4638422" y="2478450"/>
            <a:ext cx="2210553" cy="1311775"/>
            <a:chOff x="4638422" y="2478450"/>
            <a:chExt cx="2210553" cy="1311775"/>
          </a:xfrm>
        </p:grpSpPr>
        <p:pic>
          <p:nvPicPr>
            <p:cNvPr id="549" name="Google Shape;549;p67">
              <a:hlinkClick r:id="rId7"/>
            </p:cNvPr>
            <p:cNvPicPr preferRelativeResize="0"/>
            <p:nvPr/>
          </p:nvPicPr>
          <p:blipFill>
            <a:blip r:embed="rId6">
              <a:alphaModFix/>
            </a:blip>
            <a:stretch>
              <a:fillRect/>
            </a:stretch>
          </p:blipFill>
          <p:spPr>
            <a:xfrm>
              <a:off x="4638422" y="2762250"/>
              <a:ext cx="1552901" cy="1027975"/>
            </a:xfrm>
            <a:prstGeom prst="rect">
              <a:avLst/>
            </a:prstGeom>
            <a:noFill/>
            <a:ln>
              <a:noFill/>
            </a:ln>
          </p:spPr>
        </p:pic>
        <p:sp>
          <p:nvSpPr>
            <p:cNvPr id="550" name="Google Shape;550;p67"/>
            <p:cNvSpPr/>
            <p:nvPr/>
          </p:nvSpPr>
          <p:spPr>
            <a:xfrm>
              <a:off x="5778875" y="2478450"/>
              <a:ext cx="1070100" cy="414300"/>
            </a:xfrm>
            <a:prstGeom prst="wedgeRoundRectCallout">
              <a:avLst>
                <a:gd fmla="val -39365" name="adj1"/>
                <a:gd fmla="val 8331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Manzana!</a:t>
              </a:r>
              <a:endParaRPr sz="1600">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p6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vs Syntax</a:t>
            </a:r>
            <a:endParaRPr/>
          </a:p>
        </p:txBody>
      </p:sp>
      <p:grpSp>
        <p:nvGrpSpPr>
          <p:cNvPr id="556" name="Google Shape;556;p68"/>
          <p:cNvGrpSpPr/>
          <p:nvPr/>
        </p:nvGrpSpPr>
        <p:grpSpPr>
          <a:xfrm>
            <a:off x="1968875" y="1734275"/>
            <a:ext cx="4880100" cy="2055950"/>
            <a:chOff x="3900775" y="1614700"/>
            <a:chExt cx="4880100" cy="2055950"/>
          </a:xfrm>
        </p:grpSpPr>
        <p:pic>
          <p:nvPicPr>
            <p:cNvPr id="557" name="Google Shape;557;p68">
              <a:hlinkClick r:id="rId3"/>
            </p:cNvPr>
            <p:cNvPicPr preferRelativeResize="0"/>
            <p:nvPr/>
          </p:nvPicPr>
          <p:blipFill>
            <a:blip r:embed="rId4">
              <a:alphaModFix/>
            </a:blip>
            <a:stretch>
              <a:fillRect/>
            </a:stretch>
          </p:blipFill>
          <p:spPr>
            <a:xfrm>
              <a:off x="6570322" y="2642675"/>
              <a:ext cx="1552901" cy="1027975"/>
            </a:xfrm>
            <a:prstGeom prst="rect">
              <a:avLst/>
            </a:prstGeom>
            <a:noFill/>
            <a:ln>
              <a:noFill/>
            </a:ln>
          </p:spPr>
        </p:pic>
        <p:pic>
          <p:nvPicPr>
            <p:cNvPr id="558" name="Google Shape;558;p68">
              <a:hlinkClick r:id="rId5"/>
            </p:cNvPr>
            <p:cNvPicPr preferRelativeResize="0"/>
            <p:nvPr/>
          </p:nvPicPr>
          <p:blipFill>
            <a:blip r:embed="rId4">
              <a:alphaModFix/>
            </a:blip>
            <a:stretch>
              <a:fillRect/>
            </a:stretch>
          </p:blipFill>
          <p:spPr>
            <a:xfrm flipH="1">
              <a:off x="4724397" y="2642675"/>
              <a:ext cx="1552901" cy="1027975"/>
            </a:xfrm>
            <a:prstGeom prst="rect">
              <a:avLst/>
            </a:prstGeom>
            <a:noFill/>
            <a:ln>
              <a:noFill/>
            </a:ln>
          </p:spPr>
        </p:pic>
        <p:pic>
          <p:nvPicPr>
            <p:cNvPr id="559" name="Google Shape;559;p68">
              <a:hlinkClick r:id="rId6"/>
            </p:cNvPr>
            <p:cNvPicPr preferRelativeResize="0"/>
            <p:nvPr/>
          </p:nvPicPr>
          <p:blipFill>
            <a:blip r:embed="rId7">
              <a:alphaModFix/>
            </a:blip>
            <a:stretch>
              <a:fillRect/>
            </a:stretch>
          </p:blipFill>
          <p:spPr>
            <a:xfrm>
              <a:off x="6015544" y="1614700"/>
              <a:ext cx="853980" cy="1027976"/>
            </a:xfrm>
            <a:prstGeom prst="rect">
              <a:avLst/>
            </a:prstGeom>
            <a:noFill/>
            <a:ln>
              <a:noFill/>
            </a:ln>
          </p:spPr>
        </p:pic>
        <p:sp>
          <p:nvSpPr>
            <p:cNvPr id="560" name="Google Shape;560;p68"/>
            <p:cNvSpPr/>
            <p:nvPr/>
          </p:nvSpPr>
          <p:spPr>
            <a:xfrm>
              <a:off x="3900775" y="2358875"/>
              <a:ext cx="1070100" cy="414300"/>
            </a:xfrm>
            <a:prstGeom prst="wedgeRoundRectCallout">
              <a:avLst>
                <a:gd fmla="val 52311" name="adj1"/>
                <a:gd fmla="val 6793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Apple!</a:t>
              </a:r>
              <a:endParaRPr sz="1600">
                <a:latin typeface="Calibri"/>
                <a:ea typeface="Calibri"/>
                <a:cs typeface="Calibri"/>
                <a:sym typeface="Calibri"/>
              </a:endParaRPr>
            </a:p>
          </p:txBody>
        </p:sp>
        <p:sp>
          <p:nvSpPr>
            <p:cNvPr id="561" name="Google Shape;561;p68"/>
            <p:cNvSpPr/>
            <p:nvPr/>
          </p:nvSpPr>
          <p:spPr>
            <a:xfrm>
              <a:off x="7710775" y="2358875"/>
              <a:ext cx="1070100" cy="414300"/>
            </a:xfrm>
            <a:prstGeom prst="wedgeRoundRectCallout">
              <a:avLst>
                <a:gd fmla="val -39365" name="adj1"/>
                <a:gd fmla="val 8331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Manzana!</a:t>
              </a:r>
              <a:endParaRPr sz="1600">
                <a:latin typeface="Calibri"/>
                <a:ea typeface="Calibri"/>
                <a:cs typeface="Calibri"/>
                <a:sym typeface="Calibri"/>
              </a:endParaRPr>
            </a:p>
          </p:txBody>
        </p:sp>
      </p:grpSp>
      <p:cxnSp>
        <p:nvCxnSpPr>
          <p:cNvPr id="562" name="Google Shape;562;p68"/>
          <p:cNvCxnSpPr>
            <a:stCxn id="563" idx="1"/>
          </p:cNvCxnSpPr>
          <p:nvPr/>
        </p:nvCxnSpPr>
        <p:spPr>
          <a:xfrm flipH="1">
            <a:off x="4881000" y="1310875"/>
            <a:ext cx="977400" cy="571800"/>
          </a:xfrm>
          <a:prstGeom prst="straightConnector1">
            <a:avLst/>
          </a:prstGeom>
          <a:noFill/>
          <a:ln cap="flat" cmpd="sng" w="19050">
            <a:solidFill>
              <a:srgbClr val="FBC02D"/>
            </a:solidFill>
            <a:prstDash val="solid"/>
            <a:round/>
            <a:headEnd len="med" w="med" type="none"/>
            <a:tailEnd len="med" w="med" type="triangle"/>
          </a:ln>
        </p:spPr>
      </p:cxnSp>
      <p:sp>
        <p:nvSpPr>
          <p:cNvPr id="563" name="Google Shape;563;p68"/>
          <p:cNvSpPr txBox="1"/>
          <p:nvPr/>
        </p:nvSpPr>
        <p:spPr>
          <a:xfrm>
            <a:off x="5858400" y="1064575"/>
            <a:ext cx="1196700" cy="492600"/>
          </a:xfrm>
          <a:prstGeom prst="rect">
            <a:avLst/>
          </a:prstGeom>
          <a:noFill/>
          <a:ln cap="flat" cmpd="sng" w="19050">
            <a:solidFill>
              <a:srgbClr val="FBC02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FBC02D"/>
                </a:solidFill>
                <a:latin typeface="Calibri"/>
                <a:ea typeface="Calibri"/>
                <a:cs typeface="Calibri"/>
                <a:sym typeface="Calibri"/>
              </a:rPr>
              <a:t>Concept</a:t>
            </a:r>
            <a:endParaRPr sz="2000">
              <a:solidFill>
                <a:srgbClr val="FBC02D"/>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928950" y="2143050"/>
            <a:ext cx="7286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t>
            </a:r>
            <a:r>
              <a:rPr i="1" lang="en"/>
              <a:t>this</a:t>
            </a:r>
            <a:r>
              <a:rPr lang="en"/>
              <a:t> course?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7" name="Shape 567"/>
        <p:cNvGrpSpPr/>
        <p:nvPr/>
      </p:nvGrpSpPr>
      <p:grpSpPr>
        <a:xfrm>
          <a:off x="0" y="0"/>
          <a:ext cx="0" cy="0"/>
          <a:chOff x="0" y="0"/>
          <a:chExt cx="0" cy="0"/>
        </a:xfrm>
      </p:grpSpPr>
      <p:sp>
        <p:nvSpPr>
          <p:cNvPr id="568" name="Google Shape;568;p6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vs Syntax</a:t>
            </a:r>
            <a:endParaRPr/>
          </a:p>
        </p:txBody>
      </p:sp>
      <p:grpSp>
        <p:nvGrpSpPr>
          <p:cNvPr id="569" name="Google Shape;569;p69"/>
          <p:cNvGrpSpPr/>
          <p:nvPr/>
        </p:nvGrpSpPr>
        <p:grpSpPr>
          <a:xfrm>
            <a:off x="1968875" y="1734275"/>
            <a:ext cx="4880100" cy="2055950"/>
            <a:chOff x="3900775" y="1614700"/>
            <a:chExt cx="4880100" cy="2055950"/>
          </a:xfrm>
        </p:grpSpPr>
        <p:pic>
          <p:nvPicPr>
            <p:cNvPr id="570" name="Google Shape;570;p69">
              <a:hlinkClick r:id="rId3"/>
            </p:cNvPr>
            <p:cNvPicPr preferRelativeResize="0"/>
            <p:nvPr/>
          </p:nvPicPr>
          <p:blipFill>
            <a:blip r:embed="rId4">
              <a:alphaModFix/>
            </a:blip>
            <a:stretch>
              <a:fillRect/>
            </a:stretch>
          </p:blipFill>
          <p:spPr>
            <a:xfrm>
              <a:off x="6570322" y="2642675"/>
              <a:ext cx="1552901" cy="1027975"/>
            </a:xfrm>
            <a:prstGeom prst="rect">
              <a:avLst/>
            </a:prstGeom>
            <a:noFill/>
            <a:ln>
              <a:noFill/>
            </a:ln>
          </p:spPr>
        </p:pic>
        <p:pic>
          <p:nvPicPr>
            <p:cNvPr id="571" name="Google Shape;571;p69">
              <a:hlinkClick r:id="rId5"/>
            </p:cNvPr>
            <p:cNvPicPr preferRelativeResize="0"/>
            <p:nvPr/>
          </p:nvPicPr>
          <p:blipFill>
            <a:blip r:embed="rId4">
              <a:alphaModFix/>
            </a:blip>
            <a:stretch>
              <a:fillRect/>
            </a:stretch>
          </p:blipFill>
          <p:spPr>
            <a:xfrm flipH="1">
              <a:off x="4724397" y="2642675"/>
              <a:ext cx="1552901" cy="1027975"/>
            </a:xfrm>
            <a:prstGeom prst="rect">
              <a:avLst/>
            </a:prstGeom>
            <a:noFill/>
            <a:ln>
              <a:noFill/>
            </a:ln>
          </p:spPr>
        </p:pic>
        <p:pic>
          <p:nvPicPr>
            <p:cNvPr id="572" name="Google Shape;572;p69">
              <a:hlinkClick r:id="rId6"/>
            </p:cNvPr>
            <p:cNvPicPr preferRelativeResize="0"/>
            <p:nvPr/>
          </p:nvPicPr>
          <p:blipFill>
            <a:blip r:embed="rId7">
              <a:alphaModFix/>
            </a:blip>
            <a:stretch>
              <a:fillRect/>
            </a:stretch>
          </p:blipFill>
          <p:spPr>
            <a:xfrm>
              <a:off x="6015544" y="1614700"/>
              <a:ext cx="853980" cy="1027976"/>
            </a:xfrm>
            <a:prstGeom prst="rect">
              <a:avLst/>
            </a:prstGeom>
            <a:noFill/>
            <a:ln>
              <a:noFill/>
            </a:ln>
          </p:spPr>
        </p:pic>
        <p:sp>
          <p:nvSpPr>
            <p:cNvPr id="573" name="Google Shape;573;p69"/>
            <p:cNvSpPr/>
            <p:nvPr/>
          </p:nvSpPr>
          <p:spPr>
            <a:xfrm>
              <a:off x="3900775" y="2358875"/>
              <a:ext cx="1070100" cy="414300"/>
            </a:xfrm>
            <a:prstGeom prst="wedgeRoundRectCallout">
              <a:avLst>
                <a:gd fmla="val 52311" name="adj1"/>
                <a:gd fmla="val 6793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Apple!</a:t>
              </a:r>
              <a:endParaRPr sz="1600">
                <a:latin typeface="Calibri"/>
                <a:ea typeface="Calibri"/>
                <a:cs typeface="Calibri"/>
                <a:sym typeface="Calibri"/>
              </a:endParaRPr>
            </a:p>
          </p:txBody>
        </p:sp>
        <p:sp>
          <p:nvSpPr>
            <p:cNvPr id="574" name="Google Shape;574;p69"/>
            <p:cNvSpPr/>
            <p:nvPr/>
          </p:nvSpPr>
          <p:spPr>
            <a:xfrm>
              <a:off x="7710775" y="2358875"/>
              <a:ext cx="1070100" cy="414300"/>
            </a:xfrm>
            <a:prstGeom prst="wedgeRoundRectCallout">
              <a:avLst>
                <a:gd fmla="val -39365" name="adj1"/>
                <a:gd fmla="val 8331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Manzana!</a:t>
              </a:r>
              <a:endParaRPr sz="1600">
                <a:latin typeface="Calibri"/>
                <a:ea typeface="Calibri"/>
                <a:cs typeface="Calibri"/>
                <a:sym typeface="Calibri"/>
              </a:endParaRPr>
            </a:p>
          </p:txBody>
        </p:sp>
      </p:grpSp>
      <p:cxnSp>
        <p:nvCxnSpPr>
          <p:cNvPr id="575" name="Google Shape;575;p69"/>
          <p:cNvCxnSpPr>
            <a:stCxn id="576" idx="1"/>
          </p:cNvCxnSpPr>
          <p:nvPr/>
        </p:nvCxnSpPr>
        <p:spPr>
          <a:xfrm flipH="1">
            <a:off x="4881000" y="1310875"/>
            <a:ext cx="977400" cy="571800"/>
          </a:xfrm>
          <a:prstGeom prst="straightConnector1">
            <a:avLst/>
          </a:prstGeom>
          <a:noFill/>
          <a:ln cap="flat" cmpd="sng" w="19050">
            <a:solidFill>
              <a:srgbClr val="FBC02D"/>
            </a:solidFill>
            <a:prstDash val="solid"/>
            <a:round/>
            <a:headEnd len="med" w="med" type="none"/>
            <a:tailEnd len="med" w="med" type="triangle"/>
          </a:ln>
        </p:spPr>
      </p:cxnSp>
      <p:sp>
        <p:nvSpPr>
          <p:cNvPr id="576" name="Google Shape;576;p69"/>
          <p:cNvSpPr txBox="1"/>
          <p:nvPr/>
        </p:nvSpPr>
        <p:spPr>
          <a:xfrm>
            <a:off x="5858400" y="1064575"/>
            <a:ext cx="1196700" cy="492600"/>
          </a:xfrm>
          <a:prstGeom prst="rect">
            <a:avLst/>
          </a:prstGeom>
          <a:noFill/>
          <a:ln cap="flat" cmpd="sng" w="19050">
            <a:solidFill>
              <a:srgbClr val="FBC02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FBC02D"/>
                </a:solidFill>
                <a:latin typeface="Calibri"/>
                <a:ea typeface="Calibri"/>
                <a:cs typeface="Calibri"/>
                <a:sym typeface="Calibri"/>
              </a:rPr>
              <a:t>Concept</a:t>
            </a:r>
            <a:endParaRPr sz="2000">
              <a:solidFill>
                <a:srgbClr val="FBC02D"/>
              </a:solidFill>
              <a:latin typeface="Calibri"/>
              <a:ea typeface="Calibri"/>
              <a:cs typeface="Calibri"/>
              <a:sym typeface="Calibri"/>
            </a:endParaRPr>
          </a:p>
        </p:txBody>
      </p:sp>
      <p:sp>
        <p:nvSpPr>
          <p:cNvPr id="577" name="Google Shape;577;p69"/>
          <p:cNvSpPr txBox="1"/>
          <p:nvPr/>
        </p:nvSpPr>
        <p:spPr>
          <a:xfrm>
            <a:off x="1450050" y="4141725"/>
            <a:ext cx="1196700" cy="492600"/>
          </a:xfrm>
          <a:prstGeom prst="rect">
            <a:avLst/>
          </a:prstGeom>
          <a:noFill/>
          <a:ln cap="flat" cmpd="sng" w="19050">
            <a:solidFill>
              <a:srgbClr val="1072B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1072BD"/>
                </a:solidFill>
                <a:latin typeface="Calibri"/>
                <a:ea typeface="Calibri"/>
                <a:cs typeface="Calibri"/>
                <a:sym typeface="Calibri"/>
              </a:rPr>
              <a:t>Syntax</a:t>
            </a:r>
            <a:endParaRPr sz="2000">
              <a:solidFill>
                <a:srgbClr val="1072BD"/>
              </a:solidFill>
              <a:latin typeface="Calibri"/>
              <a:ea typeface="Calibri"/>
              <a:cs typeface="Calibri"/>
              <a:sym typeface="Calibri"/>
            </a:endParaRPr>
          </a:p>
        </p:txBody>
      </p:sp>
      <p:cxnSp>
        <p:nvCxnSpPr>
          <p:cNvPr id="578" name="Google Shape;578;p69"/>
          <p:cNvCxnSpPr>
            <a:stCxn id="577" idx="0"/>
            <a:endCxn id="574" idx="2"/>
          </p:cNvCxnSpPr>
          <p:nvPr/>
        </p:nvCxnSpPr>
        <p:spPr>
          <a:xfrm flipH="1" rot="10800000">
            <a:off x="2048400" y="2892825"/>
            <a:ext cx="4265400" cy="1248900"/>
          </a:xfrm>
          <a:prstGeom prst="straightConnector1">
            <a:avLst/>
          </a:prstGeom>
          <a:noFill/>
          <a:ln cap="flat" cmpd="sng" w="19050">
            <a:solidFill>
              <a:srgbClr val="1072BD"/>
            </a:solidFill>
            <a:prstDash val="solid"/>
            <a:round/>
            <a:headEnd len="med" w="med" type="none"/>
            <a:tailEnd len="med" w="med" type="triangle"/>
          </a:ln>
        </p:spPr>
      </p:cxnSp>
      <p:cxnSp>
        <p:nvCxnSpPr>
          <p:cNvPr id="579" name="Google Shape;579;p69"/>
          <p:cNvCxnSpPr>
            <a:stCxn id="577" idx="0"/>
            <a:endCxn id="573" idx="2"/>
          </p:cNvCxnSpPr>
          <p:nvPr/>
        </p:nvCxnSpPr>
        <p:spPr>
          <a:xfrm flipH="1" rot="10800000">
            <a:off x="2048400" y="2892825"/>
            <a:ext cx="455400" cy="1248900"/>
          </a:xfrm>
          <a:prstGeom prst="straightConnector1">
            <a:avLst/>
          </a:prstGeom>
          <a:noFill/>
          <a:ln cap="flat" cmpd="sng" w="19050">
            <a:solidFill>
              <a:srgbClr val="1072BD"/>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7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Learning in this Class</a:t>
            </a:r>
            <a:endParaRPr/>
          </a:p>
        </p:txBody>
      </p:sp>
      <p:sp>
        <p:nvSpPr>
          <p:cNvPr id="585" name="Google Shape;585;p70"/>
          <p:cNvSpPr txBox="1"/>
          <p:nvPr>
            <p:ph idx="1" type="body"/>
          </p:nvPr>
        </p:nvSpPr>
        <p:spPr>
          <a:xfrm>
            <a:off x="243000" y="556500"/>
            <a:ext cx="42381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t>Type 1</a:t>
            </a:r>
            <a:endParaRPr u="sng"/>
          </a:p>
          <a:p>
            <a:pPr indent="0" lvl="0" marL="0" rtl="0" algn="l">
              <a:spcBef>
                <a:spcPts val="600"/>
              </a:spcBef>
              <a:spcAft>
                <a:spcPts val="0"/>
              </a:spcAft>
              <a:buNone/>
            </a:pPr>
            <a:r>
              <a:t/>
            </a:r>
            <a:endParaRPr u="sng"/>
          </a:p>
          <a:p>
            <a:pPr indent="-355600" lvl="0" marL="457200" rtl="0" algn="l">
              <a:spcBef>
                <a:spcPts val="600"/>
              </a:spcBef>
              <a:spcAft>
                <a:spcPts val="0"/>
              </a:spcAft>
              <a:buSzPts val="2000"/>
              <a:buChar char="●"/>
            </a:pPr>
            <a:r>
              <a:rPr lang="en"/>
              <a:t>Concept you already know</a:t>
            </a:r>
            <a:endParaRPr/>
          </a:p>
          <a:p>
            <a:pPr indent="-355600" lvl="0" marL="457200" rtl="0" algn="l">
              <a:spcBef>
                <a:spcPts val="0"/>
              </a:spcBef>
              <a:spcAft>
                <a:spcPts val="0"/>
              </a:spcAft>
              <a:buSzPts val="2000"/>
              <a:buChar char="●"/>
            </a:pPr>
            <a:r>
              <a:rPr lang="en"/>
              <a:t>New “syntax”</a:t>
            </a:r>
            <a:endParaRPr/>
          </a:p>
        </p:txBody>
      </p:sp>
      <p:grpSp>
        <p:nvGrpSpPr>
          <p:cNvPr id="586" name="Google Shape;586;p70"/>
          <p:cNvGrpSpPr/>
          <p:nvPr/>
        </p:nvGrpSpPr>
        <p:grpSpPr>
          <a:xfrm>
            <a:off x="228602" y="2921923"/>
            <a:ext cx="4135115" cy="1709934"/>
            <a:chOff x="3900775" y="1614700"/>
            <a:chExt cx="4545081" cy="2055950"/>
          </a:xfrm>
        </p:grpSpPr>
        <p:pic>
          <p:nvPicPr>
            <p:cNvPr id="587" name="Google Shape;587;p70">
              <a:hlinkClick r:id="rId3"/>
            </p:cNvPr>
            <p:cNvPicPr preferRelativeResize="0"/>
            <p:nvPr/>
          </p:nvPicPr>
          <p:blipFill>
            <a:blip r:embed="rId4">
              <a:alphaModFix/>
            </a:blip>
            <a:stretch>
              <a:fillRect/>
            </a:stretch>
          </p:blipFill>
          <p:spPr>
            <a:xfrm>
              <a:off x="6215711" y="2642675"/>
              <a:ext cx="1552901" cy="1027975"/>
            </a:xfrm>
            <a:prstGeom prst="rect">
              <a:avLst/>
            </a:prstGeom>
            <a:noFill/>
            <a:ln>
              <a:noFill/>
            </a:ln>
          </p:spPr>
        </p:pic>
        <p:pic>
          <p:nvPicPr>
            <p:cNvPr id="588" name="Google Shape;588;p70">
              <a:hlinkClick r:id="rId5"/>
            </p:cNvPr>
            <p:cNvPicPr preferRelativeResize="0"/>
            <p:nvPr/>
          </p:nvPicPr>
          <p:blipFill>
            <a:blip r:embed="rId4">
              <a:alphaModFix/>
            </a:blip>
            <a:stretch>
              <a:fillRect/>
            </a:stretch>
          </p:blipFill>
          <p:spPr>
            <a:xfrm flipH="1">
              <a:off x="4724397" y="2642675"/>
              <a:ext cx="1552901" cy="1027975"/>
            </a:xfrm>
            <a:prstGeom prst="rect">
              <a:avLst/>
            </a:prstGeom>
            <a:noFill/>
            <a:ln>
              <a:noFill/>
            </a:ln>
          </p:spPr>
        </p:pic>
        <p:pic>
          <p:nvPicPr>
            <p:cNvPr id="589" name="Google Shape;589;p70">
              <a:hlinkClick r:id="rId6"/>
            </p:cNvPr>
            <p:cNvPicPr preferRelativeResize="0"/>
            <p:nvPr/>
          </p:nvPicPr>
          <p:blipFill>
            <a:blip r:embed="rId7">
              <a:alphaModFix/>
            </a:blip>
            <a:stretch>
              <a:fillRect/>
            </a:stretch>
          </p:blipFill>
          <p:spPr>
            <a:xfrm>
              <a:off x="5764279" y="1614700"/>
              <a:ext cx="853980" cy="1027976"/>
            </a:xfrm>
            <a:prstGeom prst="rect">
              <a:avLst/>
            </a:prstGeom>
            <a:noFill/>
            <a:ln>
              <a:noFill/>
            </a:ln>
          </p:spPr>
        </p:pic>
        <p:sp>
          <p:nvSpPr>
            <p:cNvPr id="590" name="Google Shape;590;p70"/>
            <p:cNvSpPr/>
            <p:nvPr/>
          </p:nvSpPr>
          <p:spPr>
            <a:xfrm>
              <a:off x="3900775" y="2358875"/>
              <a:ext cx="1070100" cy="414300"/>
            </a:xfrm>
            <a:prstGeom prst="wedgeRoundRectCallout">
              <a:avLst>
                <a:gd fmla="val 52311" name="adj1"/>
                <a:gd fmla="val 6793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Apple</a:t>
              </a:r>
              <a:endParaRPr sz="1600">
                <a:latin typeface="Calibri"/>
                <a:ea typeface="Calibri"/>
                <a:cs typeface="Calibri"/>
                <a:sym typeface="Calibri"/>
              </a:endParaRPr>
            </a:p>
          </p:txBody>
        </p:sp>
        <p:sp>
          <p:nvSpPr>
            <p:cNvPr id="591" name="Google Shape;591;p70"/>
            <p:cNvSpPr/>
            <p:nvPr/>
          </p:nvSpPr>
          <p:spPr>
            <a:xfrm>
              <a:off x="7375756" y="2358875"/>
              <a:ext cx="1070100" cy="414300"/>
            </a:xfrm>
            <a:prstGeom prst="wedgeRoundRectCallout">
              <a:avLst>
                <a:gd fmla="val -39365" name="adj1"/>
                <a:gd fmla="val 8331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Manzana</a:t>
              </a:r>
              <a:endParaRPr sz="1600">
                <a:latin typeface="Calibri"/>
                <a:ea typeface="Calibri"/>
                <a:cs typeface="Calibri"/>
                <a:sym typeface="Calibri"/>
              </a:endParaRPr>
            </a:p>
          </p:txBody>
        </p:sp>
      </p:grpSp>
      <p:cxnSp>
        <p:nvCxnSpPr>
          <p:cNvPr id="592" name="Google Shape;592;p70"/>
          <p:cNvCxnSpPr/>
          <p:nvPr/>
        </p:nvCxnSpPr>
        <p:spPr>
          <a:xfrm rot="10800000">
            <a:off x="4541225" y="556375"/>
            <a:ext cx="28500" cy="4508700"/>
          </a:xfrm>
          <a:prstGeom prst="straightConnector1">
            <a:avLst/>
          </a:prstGeom>
          <a:noFill/>
          <a:ln cap="flat" cmpd="sng" w="9525">
            <a:solidFill>
              <a:srgbClr val="1072BD"/>
            </a:solidFill>
            <a:prstDash val="dash"/>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6" name="Shape 596"/>
        <p:cNvGrpSpPr/>
        <p:nvPr/>
      </p:nvGrpSpPr>
      <p:grpSpPr>
        <a:xfrm>
          <a:off x="0" y="0"/>
          <a:ext cx="0" cy="0"/>
          <a:chOff x="0" y="0"/>
          <a:chExt cx="0" cy="0"/>
        </a:xfrm>
      </p:grpSpPr>
      <p:sp>
        <p:nvSpPr>
          <p:cNvPr id="597" name="Google Shape;597;p7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Learning in this Class</a:t>
            </a:r>
            <a:endParaRPr/>
          </a:p>
        </p:txBody>
      </p:sp>
      <p:sp>
        <p:nvSpPr>
          <p:cNvPr id="598" name="Google Shape;598;p71"/>
          <p:cNvSpPr txBox="1"/>
          <p:nvPr>
            <p:ph idx="1" type="body"/>
          </p:nvPr>
        </p:nvSpPr>
        <p:spPr>
          <a:xfrm>
            <a:off x="243000" y="556500"/>
            <a:ext cx="42381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t>Type 1</a:t>
            </a:r>
            <a:endParaRPr u="sng"/>
          </a:p>
          <a:p>
            <a:pPr indent="0" lvl="0" marL="0" rtl="0" algn="l">
              <a:spcBef>
                <a:spcPts val="600"/>
              </a:spcBef>
              <a:spcAft>
                <a:spcPts val="0"/>
              </a:spcAft>
              <a:buNone/>
            </a:pPr>
            <a:r>
              <a:t/>
            </a:r>
            <a:endParaRPr u="sng"/>
          </a:p>
          <a:p>
            <a:pPr indent="-355600" lvl="0" marL="457200" rtl="0" algn="l">
              <a:spcBef>
                <a:spcPts val="600"/>
              </a:spcBef>
              <a:spcAft>
                <a:spcPts val="0"/>
              </a:spcAft>
              <a:buSzPts val="2000"/>
              <a:buChar char="●"/>
            </a:pPr>
            <a:r>
              <a:rPr lang="en"/>
              <a:t>Concept you already know</a:t>
            </a:r>
            <a:endParaRPr/>
          </a:p>
          <a:p>
            <a:pPr indent="-355600" lvl="0" marL="457200" rtl="0" algn="l">
              <a:spcBef>
                <a:spcPts val="0"/>
              </a:spcBef>
              <a:spcAft>
                <a:spcPts val="0"/>
              </a:spcAft>
              <a:buSzPts val="2000"/>
              <a:buChar char="●"/>
            </a:pPr>
            <a:r>
              <a:rPr lang="en"/>
              <a:t>New “syntax”</a:t>
            </a:r>
            <a:endParaRPr/>
          </a:p>
        </p:txBody>
      </p:sp>
      <p:grpSp>
        <p:nvGrpSpPr>
          <p:cNvPr id="599" name="Google Shape;599;p71"/>
          <p:cNvGrpSpPr/>
          <p:nvPr/>
        </p:nvGrpSpPr>
        <p:grpSpPr>
          <a:xfrm>
            <a:off x="228602" y="2921923"/>
            <a:ext cx="4135115" cy="1709934"/>
            <a:chOff x="3900775" y="1614700"/>
            <a:chExt cx="4545081" cy="2055950"/>
          </a:xfrm>
        </p:grpSpPr>
        <p:pic>
          <p:nvPicPr>
            <p:cNvPr id="600" name="Google Shape;600;p71">
              <a:hlinkClick r:id="rId3"/>
            </p:cNvPr>
            <p:cNvPicPr preferRelativeResize="0"/>
            <p:nvPr/>
          </p:nvPicPr>
          <p:blipFill>
            <a:blip r:embed="rId4">
              <a:alphaModFix/>
            </a:blip>
            <a:stretch>
              <a:fillRect/>
            </a:stretch>
          </p:blipFill>
          <p:spPr>
            <a:xfrm>
              <a:off x="6215711" y="2642675"/>
              <a:ext cx="1552901" cy="1027975"/>
            </a:xfrm>
            <a:prstGeom prst="rect">
              <a:avLst/>
            </a:prstGeom>
            <a:noFill/>
            <a:ln>
              <a:noFill/>
            </a:ln>
          </p:spPr>
        </p:pic>
        <p:pic>
          <p:nvPicPr>
            <p:cNvPr id="601" name="Google Shape;601;p71">
              <a:hlinkClick r:id="rId5"/>
            </p:cNvPr>
            <p:cNvPicPr preferRelativeResize="0"/>
            <p:nvPr/>
          </p:nvPicPr>
          <p:blipFill>
            <a:blip r:embed="rId4">
              <a:alphaModFix/>
            </a:blip>
            <a:stretch>
              <a:fillRect/>
            </a:stretch>
          </p:blipFill>
          <p:spPr>
            <a:xfrm flipH="1">
              <a:off x="4724397" y="2642675"/>
              <a:ext cx="1552901" cy="1027975"/>
            </a:xfrm>
            <a:prstGeom prst="rect">
              <a:avLst/>
            </a:prstGeom>
            <a:noFill/>
            <a:ln>
              <a:noFill/>
            </a:ln>
          </p:spPr>
        </p:pic>
        <p:pic>
          <p:nvPicPr>
            <p:cNvPr id="602" name="Google Shape;602;p71">
              <a:hlinkClick r:id="rId6"/>
            </p:cNvPr>
            <p:cNvPicPr preferRelativeResize="0"/>
            <p:nvPr/>
          </p:nvPicPr>
          <p:blipFill>
            <a:blip r:embed="rId7">
              <a:alphaModFix/>
            </a:blip>
            <a:stretch>
              <a:fillRect/>
            </a:stretch>
          </p:blipFill>
          <p:spPr>
            <a:xfrm>
              <a:off x="5764279" y="1614700"/>
              <a:ext cx="853980" cy="1027976"/>
            </a:xfrm>
            <a:prstGeom prst="rect">
              <a:avLst/>
            </a:prstGeom>
            <a:noFill/>
            <a:ln>
              <a:noFill/>
            </a:ln>
          </p:spPr>
        </p:pic>
        <p:sp>
          <p:nvSpPr>
            <p:cNvPr id="603" name="Google Shape;603;p71"/>
            <p:cNvSpPr/>
            <p:nvPr/>
          </p:nvSpPr>
          <p:spPr>
            <a:xfrm>
              <a:off x="3900775" y="2358875"/>
              <a:ext cx="1070100" cy="414300"/>
            </a:xfrm>
            <a:prstGeom prst="wedgeRoundRectCallout">
              <a:avLst>
                <a:gd fmla="val 52311" name="adj1"/>
                <a:gd fmla="val 6793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Apple</a:t>
              </a:r>
              <a:endParaRPr sz="1600">
                <a:latin typeface="Calibri"/>
                <a:ea typeface="Calibri"/>
                <a:cs typeface="Calibri"/>
                <a:sym typeface="Calibri"/>
              </a:endParaRPr>
            </a:p>
          </p:txBody>
        </p:sp>
        <p:sp>
          <p:nvSpPr>
            <p:cNvPr id="604" name="Google Shape;604;p71"/>
            <p:cNvSpPr/>
            <p:nvPr/>
          </p:nvSpPr>
          <p:spPr>
            <a:xfrm>
              <a:off x="7375756" y="2358875"/>
              <a:ext cx="1070100" cy="414300"/>
            </a:xfrm>
            <a:prstGeom prst="wedgeRoundRectCallout">
              <a:avLst>
                <a:gd fmla="val -39365" name="adj1"/>
                <a:gd fmla="val 8331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Manzana</a:t>
              </a:r>
              <a:endParaRPr sz="1600">
                <a:latin typeface="Calibri"/>
                <a:ea typeface="Calibri"/>
                <a:cs typeface="Calibri"/>
                <a:sym typeface="Calibri"/>
              </a:endParaRPr>
            </a:p>
          </p:txBody>
        </p:sp>
      </p:grpSp>
      <p:grpSp>
        <p:nvGrpSpPr>
          <p:cNvPr id="605" name="Google Shape;605;p71"/>
          <p:cNvGrpSpPr/>
          <p:nvPr/>
        </p:nvGrpSpPr>
        <p:grpSpPr>
          <a:xfrm>
            <a:off x="4630002" y="3540853"/>
            <a:ext cx="4135115" cy="1091003"/>
            <a:chOff x="3900775" y="2358875"/>
            <a:chExt cx="4545081" cy="1311775"/>
          </a:xfrm>
        </p:grpSpPr>
        <p:pic>
          <p:nvPicPr>
            <p:cNvPr id="606" name="Google Shape;606;p71">
              <a:hlinkClick r:id="rId8"/>
            </p:cNvPr>
            <p:cNvPicPr preferRelativeResize="0"/>
            <p:nvPr/>
          </p:nvPicPr>
          <p:blipFill rotWithShape="1">
            <a:blip r:embed="rId4">
              <a:alphaModFix/>
            </a:blip>
            <a:srcRect b="0" l="0" r="0" t="0"/>
            <a:stretch/>
          </p:blipFill>
          <p:spPr>
            <a:xfrm>
              <a:off x="6235303" y="2642675"/>
              <a:ext cx="1552901" cy="1027975"/>
            </a:xfrm>
            <a:prstGeom prst="rect">
              <a:avLst/>
            </a:prstGeom>
            <a:noFill/>
            <a:ln>
              <a:noFill/>
            </a:ln>
          </p:spPr>
        </p:pic>
        <p:pic>
          <p:nvPicPr>
            <p:cNvPr id="607" name="Google Shape;607;p71">
              <a:hlinkClick r:id="rId9"/>
            </p:cNvPr>
            <p:cNvPicPr preferRelativeResize="0"/>
            <p:nvPr/>
          </p:nvPicPr>
          <p:blipFill>
            <a:blip r:embed="rId4">
              <a:alphaModFix/>
            </a:blip>
            <a:stretch>
              <a:fillRect/>
            </a:stretch>
          </p:blipFill>
          <p:spPr>
            <a:xfrm flipH="1">
              <a:off x="4724397" y="2642675"/>
              <a:ext cx="1552901" cy="1027975"/>
            </a:xfrm>
            <a:prstGeom prst="rect">
              <a:avLst/>
            </a:prstGeom>
            <a:noFill/>
            <a:ln>
              <a:noFill/>
            </a:ln>
          </p:spPr>
        </p:pic>
        <p:sp>
          <p:nvSpPr>
            <p:cNvPr id="608" name="Google Shape;608;p71"/>
            <p:cNvSpPr/>
            <p:nvPr/>
          </p:nvSpPr>
          <p:spPr>
            <a:xfrm>
              <a:off x="3900775" y="2358875"/>
              <a:ext cx="1070100" cy="414300"/>
            </a:xfrm>
            <a:prstGeom prst="wedgeRoundRectCallout">
              <a:avLst>
                <a:gd fmla="val 52311" name="adj1"/>
                <a:gd fmla="val 6793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Cephalopod</a:t>
              </a:r>
              <a:endParaRPr sz="1200">
                <a:latin typeface="Calibri"/>
                <a:ea typeface="Calibri"/>
                <a:cs typeface="Calibri"/>
                <a:sym typeface="Calibri"/>
              </a:endParaRPr>
            </a:p>
          </p:txBody>
        </p:sp>
        <p:sp>
          <p:nvSpPr>
            <p:cNvPr id="609" name="Google Shape;609;p71"/>
            <p:cNvSpPr/>
            <p:nvPr/>
          </p:nvSpPr>
          <p:spPr>
            <a:xfrm>
              <a:off x="7375756" y="2358875"/>
              <a:ext cx="1070100" cy="414300"/>
            </a:xfrm>
            <a:prstGeom prst="wedgeRoundRectCallout">
              <a:avLst>
                <a:gd fmla="val -39365" name="adj1"/>
                <a:gd fmla="val 8331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Cefalópodo</a:t>
              </a:r>
              <a:endParaRPr sz="1200">
                <a:latin typeface="Calibri"/>
                <a:ea typeface="Calibri"/>
                <a:cs typeface="Calibri"/>
                <a:sym typeface="Calibri"/>
              </a:endParaRPr>
            </a:p>
          </p:txBody>
        </p:sp>
      </p:grpSp>
      <p:cxnSp>
        <p:nvCxnSpPr>
          <p:cNvPr id="610" name="Google Shape;610;p71"/>
          <p:cNvCxnSpPr/>
          <p:nvPr/>
        </p:nvCxnSpPr>
        <p:spPr>
          <a:xfrm rot="10800000">
            <a:off x="4541225" y="556375"/>
            <a:ext cx="28500" cy="4508700"/>
          </a:xfrm>
          <a:prstGeom prst="straightConnector1">
            <a:avLst/>
          </a:prstGeom>
          <a:noFill/>
          <a:ln cap="flat" cmpd="sng" w="9525">
            <a:solidFill>
              <a:srgbClr val="1072BD"/>
            </a:solidFill>
            <a:prstDash val="dash"/>
            <a:round/>
            <a:headEnd len="med" w="med" type="none"/>
            <a:tailEnd len="med" w="med" type="none"/>
          </a:ln>
        </p:spPr>
      </p:cxnSp>
      <p:sp>
        <p:nvSpPr>
          <p:cNvPr id="611" name="Google Shape;611;p71"/>
          <p:cNvSpPr txBox="1"/>
          <p:nvPr>
            <p:ph idx="1" type="body"/>
          </p:nvPr>
        </p:nvSpPr>
        <p:spPr>
          <a:xfrm>
            <a:off x="4662600" y="556500"/>
            <a:ext cx="42381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t>Type 2</a:t>
            </a:r>
            <a:endParaRPr u="sng"/>
          </a:p>
          <a:p>
            <a:pPr indent="0" lvl="0" marL="0" rtl="0" algn="l">
              <a:spcBef>
                <a:spcPts val="600"/>
              </a:spcBef>
              <a:spcAft>
                <a:spcPts val="0"/>
              </a:spcAft>
              <a:buNone/>
            </a:pPr>
            <a:r>
              <a:t/>
            </a:r>
            <a:endParaRPr u="sng"/>
          </a:p>
          <a:p>
            <a:pPr indent="0" lvl="0" marL="0" rtl="0" algn="l">
              <a:spcBef>
                <a:spcPts val="600"/>
              </a:spcBef>
              <a:spcAft>
                <a:spcPts val="0"/>
              </a:spcAft>
              <a:buNone/>
            </a:pPr>
            <a:r>
              <a:rPr lang="en"/>
              <a:t>New Concept </a:t>
            </a:r>
            <a:r>
              <a:rPr b="1" i="1" lang="en" u="sng"/>
              <a:t>and</a:t>
            </a:r>
            <a:r>
              <a:rPr lang="en"/>
              <a:t> New “syntax”</a:t>
            </a:r>
            <a:endParaRPr/>
          </a:p>
        </p:txBody>
      </p:sp>
      <p:pic>
        <p:nvPicPr>
          <p:cNvPr id="612" name="Google Shape;612;p71"/>
          <p:cNvPicPr preferRelativeResize="0"/>
          <p:nvPr/>
        </p:nvPicPr>
        <p:blipFill>
          <a:blip r:embed="rId10">
            <a:alphaModFix/>
          </a:blip>
          <a:stretch>
            <a:fillRect/>
          </a:stretch>
        </p:blipFill>
        <p:spPr>
          <a:xfrm>
            <a:off x="5878602" y="2523875"/>
            <a:ext cx="1835525" cy="12189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6" name="Shape 616"/>
        <p:cNvGrpSpPr/>
        <p:nvPr/>
      </p:nvGrpSpPr>
      <p:grpSpPr>
        <a:xfrm>
          <a:off x="0" y="0"/>
          <a:ext cx="0" cy="0"/>
          <a:chOff x="0" y="0"/>
          <a:chExt cx="0" cy="0"/>
        </a:xfrm>
      </p:grpSpPr>
      <p:sp>
        <p:nvSpPr>
          <p:cNvPr id="617" name="Google Shape;617;p7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Learning in this Class</a:t>
            </a:r>
            <a:endParaRPr/>
          </a:p>
        </p:txBody>
      </p:sp>
      <p:sp>
        <p:nvSpPr>
          <p:cNvPr id="618" name="Google Shape;618;p72"/>
          <p:cNvSpPr txBox="1"/>
          <p:nvPr>
            <p:ph idx="1" type="body"/>
          </p:nvPr>
        </p:nvSpPr>
        <p:spPr>
          <a:xfrm>
            <a:off x="243000" y="556500"/>
            <a:ext cx="42381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t>Type 1</a:t>
            </a:r>
            <a:endParaRPr u="sng"/>
          </a:p>
          <a:p>
            <a:pPr indent="0" lvl="0" marL="0" rtl="0" algn="l">
              <a:spcBef>
                <a:spcPts val="600"/>
              </a:spcBef>
              <a:spcAft>
                <a:spcPts val="0"/>
              </a:spcAft>
              <a:buNone/>
            </a:pPr>
            <a:r>
              <a:t/>
            </a:r>
            <a:endParaRPr u="sng"/>
          </a:p>
          <a:p>
            <a:pPr indent="-355600" lvl="0" marL="457200" rtl="0" algn="l">
              <a:spcBef>
                <a:spcPts val="600"/>
              </a:spcBef>
              <a:spcAft>
                <a:spcPts val="0"/>
              </a:spcAft>
              <a:buSzPts val="2000"/>
              <a:buChar char="●"/>
            </a:pPr>
            <a:r>
              <a:rPr lang="en"/>
              <a:t>Concept you already know</a:t>
            </a:r>
            <a:endParaRPr/>
          </a:p>
          <a:p>
            <a:pPr indent="-355600" lvl="0" marL="457200" rtl="0" algn="l">
              <a:spcBef>
                <a:spcPts val="0"/>
              </a:spcBef>
              <a:spcAft>
                <a:spcPts val="0"/>
              </a:spcAft>
              <a:buSzPts val="2000"/>
              <a:buChar char="●"/>
            </a:pPr>
            <a:r>
              <a:rPr lang="en"/>
              <a:t>New “syntax”</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Examples</a:t>
            </a:r>
            <a:endParaRPr/>
          </a:p>
          <a:p>
            <a:pPr indent="-355600" lvl="0" marL="457200" rtl="0" algn="l">
              <a:spcBef>
                <a:spcPts val="600"/>
              </a:spcBef>
              <a:spcAft>
                <a:spcPts val="0"/>
              </a:spcAft>
              <a:buSzPts val="2000"/>
              <a:buChar char="●"/>
            </a:pPr>
            <a:r>
              <a:rPr lang="en"/>
              <a:t>Math operators (+, -, *, /)</a:t>
            </a:r>
            <a:endParaRPr/>
          </a:p>
          <a:p>
            <a:pPr indent="-355600" lvl="0" marL="457200" rtl="0" algn="l">
              <a:spcBef>
                <a:spcPts val="0"/>
              </a:spcBef>
              <a:spcAft>
                <a:spcPts val="0"/>
              </a:spcAft>
              <a:buSzPts val="2000"/>
              <a:buChar char="●"/>
            </a:pPr>
            <a:r>
              <a:rPr lang="en"/>
              <a:t>Variables (y = mx + b)</a:t>
            </a:r>
            <a:endParaRPr/>
          </a:p>
          <a:p>
            <a:pPr indent="-355600" lvl="0" marL="457200" rtl="0" algn="l">
              <a:spcBef>
                <a:spcPts val="0"/>
              </a:spcBef>
              <a:spcAft>
                <a:spcPts val="0"/>
              </a:spcAft>
              <a:buSzPts val="2000"/>
              <a:buChar char="●"/>
            </a:pPr>
            <a:r>
              <a:rPr lang="en"/>
              <a:t>Lists</a:t>
            </a:r>
            <a:endParaRPr/>
          </a:p>
        </p:txBody>
      </p:sp>
      <p:cxnSp>
        <p:nvCxnSpPr>
          <p:cNvPr id="619" name="Google Shape;619;p72"/>
          <p:cNvCxnSpPr/>
          <p:nvPr/>
        </p:nvCxnSpPr>
        <p:spPr>
          <a:xfrm rot="10800000">
            <a:off x="4541225" y="556375"/>
            <a:ext cx="28500" cy="4508700"/>
          </a:xfrm>
          <a:prstGeom prst="straightConnector1">
            <a:avLst/>
          </a:prstGeom>
          <a:noFill/>
          <a:ln cap="flat" cmpd="sng" w="9525">
            <a:solidFill>
              <a:srgbClr val="1072BD"/>
            </a:solidFill>
            <a:prstDash val="dash"/>
            <a:round/>
            <a:headEnd len="med" w="med" type="none"/>
            <a:tailEnd len="med" w="med" type="none"/>
          </a:ln>
        </p:spPr>
      </p:cxnSp>
      <p:sp>
        <p:nvSpPr>
          <p:cNvPr id="620" name="Google Shape;620;p72"/>
          <p:cNvSpPr txBox="1"/>
          <p:nvPr>
            <p:ph idx="1" type="body"/>
          </p:nvPr>
        </p:nvSpPr>
        <p:spPr>
          <a:xfrm>
            <a:off x="4662600" y="556500"/>
            <a:ext cx="42381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t>Type 2</a:t>
            </a:r>
            <a:endParaRPr u="sng"/>
          </a:p>
          <a:p>
            <a:pPr indent="0" lvl="0" marL="0" rtl="0" algn="l">
              <a:spcBef>
                <a:spcPts val="600"/>
              </a:spcBef>
              <a:spcAft>
                <a:spcPts val="0"/>
              </a:spcAft>
              <a:buNone/>
            </a:pPr>
            <a:r>
              <a:t/>
            </a:r>
            <a:endParaRPr u="sng"/>
          </a:p>
          <a:p>
            <a:pPr indent="0" lvl="0" marL="0" rtl="0" algn="l">
              <a:spcBef>
                <a:spcPts val="600"/>
              </a:spcBef>
              <a:spcAft>
                <a:spcPts val="0"/>
              </a:spcAft>
              <a:buNone/>
            </a:pPr>
            <a:r>
              <a:rPr lang="en"/>
              <a:t>New Concept </a:t>
            </a:r>
            <a:r>
              <a:rPr b="1" i="1" lang="en" u="sng"/>
              <a:t>and</a:t>
            </a:r>
            <a:r>
              <a:rPr lang="en"/>
              <a:t> New “syntax”</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4" name="Shape 624"/>
        <p:cNvGrpSpPr/>
        <p:nvPr/>
      </p:nvGrpSpPr>
      <p:grpSpPr>
        <a:xfrm>
          <a:off x="0" y="0"/>
          <a:ext cx="0" cy="0"/>
          <a:chOff x="0" y="0"/>
          <a:chExt cx="0" cy="0"/>
        </a:xfrm>
      </p:grpSpPr>
      <p:sp>
        <p:nvSpPr>
          <p:cNvPr id="625" name="Google Shape;625;p7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Learning in this Class</a:t>
            </a:r>
            <a:endParaRPr/>
          </a:p>
        </p:txBody>
      </p:sp>
      <p:sp>
        <p:nvSpPr>
          <p:cNvPr id="626" name="Google Shape;626;p73"/>
          <p:cNvSpPr txBox="1"/>
          <p:nvPr>
            <p:ph idx="1" type="body"/>
          </p:nvPr>
        </p:nvSpPr>
        <p:spPr>
          <a:xfrm>
            <a:off x="243000" y="556500"/>
            <a:ext cx="42381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t>Type 1</a:t>
            </a:r>
            <a:endParaRPr u="sng"/>
          </a:p>
          <a:p>
            <a:pPr indent="0" lvl="0" marL="0" rtl="0" algn="l">
              <a:spcBef>
                <a:spcPts val="600"/>
              </a:spcBef>
              <a:spcAft>
                <a:spcPts val="0"/>
              </a:spcAft>
              <a:buNone/>
            </a:pPr>
            <a:r>
              <a:t/>
            </a:r>
            <a:endParaRPr u="sng"/>
          </a:p>
          <a:p>
            <a:pPr indent="-355600" lvl="0" marL="457200" rtl="0" algn="l">
              <a:spcBef>
                <a:spcPts val="600"/>
              </a:spcBef>
              <a:spcAft>
                <a:spcPts val="0"/>
              </a:spcAft>
              <a:buSzPts val="2000"/>
              <a:buChar char="●"/>
            </a:pPr>
            <a:r>
              <a:rPr lang="en"/>
              <a:t>Concept you already know</a:t>
            </a:r>
            <a:endParaRPr/>
          </a:p>
          <a:p>
            <a:pPr indent="-355600" lvl="0" marL="457200" rtl="0" algn="l">
              <a:spcBef>
                <a:spcPts val="0"/>
              </a:spcBef>
              <a:spcAft>
                <a:spcPts val="0"/>
              </a:spcAft>
              <a:buSzPts val="2000"/>
              <a:buChar char="●"/>
            </a:pPr>
            <a:r>
              <a:rPr lang="en"/>
              <a:t>New “syntax”</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Examples</a:t>
            </a:r>
            <a:endParaRPr/>
          </a:p>
          <a:p>
            <a:pPr indent="-355600" lvl="0" marL="457200" rtl="0" algn="l">
              <a:spcBef>
                <a:spcPts val="600"/>
              </a:spcBef>
              <a:spcAft>
                <a:spcPts val="0"/>
              </a:spcAft>
              <a:buSzPts val="2000"/>
              <a:buChar char="●"/>
            </a:pPr>
            <a:r>
              <a:rPr lang="en"/>
              <a:t>Math operators (+, -, *, /)</a:t>
            </a:r>
            <a:endParaRPr/>
          </a:p>
          <a:p>
            <a:pPr indent="-355600" lvl="0" marL="457200" rtl="0" algn="l">
              <a:spcBef>
                <a:spcPts val="0"/>
              </a:spcBef>
              <a:spcAft>
                <a:spcPts val="0"/>
              </a:spcAft>
              <a:buSzPts val="2000"/>
              <a:buChar char="●"/>
            </a:pPr>
            <a:r>
              <a:rPr lang="en"/>
              <a:t>Variables (y = mx + b)</a:t>
            </a:r>
            <a:endParaRPr/>
          </a:p>
          <a:p>
            <a:pPr indent="-355600" lvl="0" marL="457200" rtl="0" algn="l">
              <a:spcBef>
                <a:spcPts val="0"/>
              </a:spcBef>
              <a:spcAft>
                <a:spcPts val="0"/>
              </a:spcAft>
              <a:buSzPts val="2000"/>
              <a:buChar char="●"/>
            </a:pPr>
            <a:r>
              <a:rPr lang="en"/>
              <a:t>Lists</a:t>
            </a:r>
            <a:endParaRPr/>
          </a:p>
        </p:txBody>
      </p:sp>
      <p:sp>
        <p:nvSpPr>
          <p:cNvPr id="627" name="Google Shape;627;p73"/>
          <p:cNvSpPr txBox="1"/>
          <p:nvPr>
            <p:ph idx="1" type="body"/>
          </p:nvPr>
        </p:nvSpPr>
        <p:spPr>
          <a:xfrm>
            <a:off x="4662600" y="556500"/>
            <a:ext cx="42381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t>Type 2</a:t>
            </a:r>
            <a:endParaRPr u="sng"/>
          </a:p>
          <a:p>
            <a:pPr indent="0" lvl="0" marL="0" rtl="0" algn="l">
              <a:spcBef>
                <a:spcPts val="600"/>
              </a:spcBef>
              <a:spcAft>
                <a:spcPts val="0"/>
              </a:spcAft>
              <a:buNone/>
            </a:pPr>
            <a:r>
              <a:t/>
            </a:r>
            <a:endParaRPr u="sng"/>
          </a:p>
          <a:p>
            <a:pPr indent="0" lvl="0" marL="0" rtl="0" algn="l">
              <a:spcBef>
                <a:spcPts val="600"/>
              </a:spcBef>
              <a:spcAft>
                <a:spcPts val="0"/>
              </a:spcAft>
              <a:buNone/>
            </a:pPr>
            <a:r>
              <a:rPr lang="en"/>
              <a:t>New Concept </a:t>
            </a:r>
            <a:r>
              <a:rPr b="1" i="1" lang="en" u="sng"/>
              <a:t>and</a:t>
            </a:r>
            <a:r>
              <a:rPr lang="en"/>
              <a:t> New “syntax”</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lang="en"/>
              <a:t>Examples</a:t>
            </a:r>
            <a:endParaRPr/>
          </a:p>
          <a:p>
            <a:pPr indent="-355600" lvl="0" marL="457200" rtl="0" algn="l">
              <a:spcBef>
                <a:spcPts val="600"/>
              </a:spcBef>
              <a:spcAft>
                <a:spcPts val="0"/>
              </a:spcAft>
              <a:buSzPts val="2000"/>
              <a:buChar char="●"/>
            </a:pPr>
            <a:r>
              <a:rPr lang="en"/>
              <a:t>Functions</a:t>
            </a:r>
            <a:endParaRPr/>
          </a:p>
          <a:p>
            <a:pPr indent="-355600" lvl="0" marL="457200" rtl="0" algn="l">
              <a:spcBef>
                <a:spcPts val="0"/>
              </a:spcBef>
              <a:spcAft>
                <a:spcPts val="0"/>
              </a:spcAft>
              <a:buSzPts val="2000"/>
              <a:buChar char="●"/>
            </a:pPr>
            <a:r>
              <a:rPr lang="en"/>
              <a:t>Recursion</a:t>
            </a:r>
            <a:endParaRPr/>
          </a:p>
          <a:p>
            <a:pPr indent="-355600" lvl="0" marL="457200" rtl="0" algn="l">
              <a:spcBef>
                <a:spcPts val="0"/>
              </a:spcBef>
              <a:spcAft>
                <a:spcPts val="0"/>
              </a:spcAft>
              <a:buSzPts val="2000"/>
              <a:buChar char="●"/>
            </a:pPr>
            <a:r>
              <a:rPr lang="en"/>
              <a:t>Control Flow</a:t>
            </a:r>
            <a:endParaRPr/>
          </a:p>
        </p:txBody>
      </p:sp>
      <p:cxnSp>
        <p:nvCxnSpPr>
          <p:cNvPr id="628" name="Google Shape;628;p73"/>
          <p:cNvCxnSpPr/>
          <p:nvPr/>
        </p:nvCxnSpPr>
        <p:spPr>
          <a:xfrm rot="10800000">
            <a:off x="4541225" y="556375"/>
            <a:ext cx="28500" cy="4508700"/>
          </a:xfrm>
          <a:prstGeom prst="straightConnector1">
            <a:avLst/>
          </a:prstGeom>
          <a:noFill/>
          <a:ln cap="flat" cmpd="sng" w="9525">
            <a:solidFill>
              <a:srgbClr val="1072BD"/>
            </a:solidFill>
            <a:prstDash val="dash"/>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2" name="Shape 632"/>
        <p:cNvGrpSpPr/>
        <p:nvPr/>
      </p:nvGrpSpPr>
      <p:grpSpPr>
        <a:xfrm>
          <a:off x="0" y="0"/>
          <a:ext cx="0" cy="0"/>
          <a:chOff x="0" y="0"/>
          <a:chExt cx="0" cy="0"/>
        </a:xfrm>
      </p:grpSpPr>
      <p:sp>
        <p:nvSpPr>
          <p:cNvPr id="633" name="Google Shape;633;p7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Learning in this Class</a:t>
            </a:r>
            <a:endParaRPr/>
          </a:p>
        </p:txBody>
      </p:sp>
      <p:sp>
        <p:nvSpPr>
          <p:cNvPr id="634" name="Google Shape;634;p74"/>
          <p:cNvSpPr txBox="1"/>
          <p:nvPr>
            <p:ph idx="1" type="body"/>
          </p:nvPr>
        </p:nvSpPr>
        <p:spPr>
          <a:xfrm>
            <a:off x="243000" y="556500"/>
            <a:ext cx="84132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Keep this difference in mind as you’re learning.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Make sure you understand the concept on its own, </a:t>
            </a:r>
            <a:r>
              <a:rPr b="1" lang="en"/>
              <a:t>and</a:t>
            </a:r>
            <a:r>
              <a:rPr lang="en"/>
              <a:t> how to apply it (the “syntax”) in Python.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8" name="Shape 638"/>
        <p:cNvGrpSpPr/>
        <p:nvPr/>
      </p:nvGrpSpPr>
      <p:grpSpPr>
        <a:xfrm>
          <a:off x="0" y="0"/>
          <a:ext cx="0" cy="0"/>
          <a:chOff x="0" y="0"/>
          <a:chExt cx="0" cy="0"/>
        </a:xfrm>
      </p:grpSpPr>
      <p:sp>
        <p:nvSpPr>
          <p:cNvPr id="639" name="Google Shape;639;p75"/>
          <p:cNvSpPr txBox="1"/>
          <p:nvPr/>
        </p:nvSpPr>
        <p:spPr>
          <a:xfrm>
            <a:off x="311700" y="218025"/>
            <a:ext cx="42603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000FF"/>
                </a:solidFill>
                <a:latin typeface="Calibri"/>
                <a:ea typeface="Calibri"/>
                <a:cs typeface="Calibri"/>
                <a:sym typeface="Calibri"/>
              </a:rPr>
              <a:t>Software</a:t>
            </a:r>
            <a:endParaRPr sz="3600">
              <a:solidFill>
                <a:srgbClr val="0000FF"/>
              </a:solidFill>
              <a:latin typeface="Calibri"/>
              <a:ea typeface="Calibri"/>
              <a:cs typeface="Calibri"/>
              <a:sym typeface="Calibri"/>
            </a:endParaRPr>
          </a:p>
        </p:txBody>
      </p:sp>
      <p:sp>
        <p:nvSpPr>
          <p:cNvPr id="640" name="Google Shape;640;p75"/>
          <p:cNvSpPr txBox="1"/>
          <p:nvPr/>
        </p:nvSpPr>
        <p:spPr>
          <a:xfrm>
            <a:off x="4426425" y="218025"/>
            <a:ext cx="42603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Calibri"/>
                <a:ea typeface="Calibri"/>
                <a:cs typeface="Calibri"/>
                <a:sym typeface="Calibri"/>
              </a:rPr>
              <a:t>Hardware</a:t>
            </a:r>
            <a:endParaRPr sz="3600">
              <a:solidFill>
                <a:srgbClr val="FF0000"/>
              </a:solidFill>
              <a:latin typeface="Calibri"/>
              <a:ea typeface="Calibri"/>
              <a:cs typeface="Calibri"/>
              <a:sym typeface="Calibri"/>
            </a:endParaRPr>
          </a:p>
        </p:txBody>
      </p:sp>
      <p:pic>
        <p:nvPicPr>
          <p:cNvPr id="641" name="Google Shape;641;p75"/>
          <p:cNvPicPr preferRelativeResize="0"/>
          <p:nvPr/>
        </p:nvPicPr>
        <p:blipFill rotWithShape="1">
          <a:blip r:embed="rId3">
            <a:alphaModFix/>
          </a:blip>
          <a:srcRect b="0" l="0" r="0" t="0"/>
          <a:stretch/>
        </p:blipFill>
        <p:spPr>
          <a:xfrm>
            <a:off x="153625" y="2235413"/>
            <a:ext cx="1202400" cy="1202400"/>
          </a:xfrm>
          <a:prstGeom prst="rect">
            <a:avLst/>
          </a:prstGeom>
          <a:noFill/>
          <a:ln>
            <a:noFill/>
          </a:ln>
        </p:spPr>
      </p:pic>
      <p:pic>
        <p:nvPicPr>
          <p:cNvPr id="642" name="Google Shape;642;p75"/>
          <p:cNvPicPr preferRelativeResize="0"/>
          <p:nvPr/>
        </p:nvPicPr>
        <p:blipFill rotWithShape="1">
          <a:blip r:embed="rId4">
            <a:alphaModFix/>
          </a:blip>
          <a:srcRect b="0" l="0" r="0" t="0"/>
          <a:stretch/>
        </p:blipFill>
        <p:spPr>
          <a:xfrm>
            <a:off x="813250" y="996625"/>
            <a:ext cx="1202400" cy="1180356"/>
          </a:xfrm>
          <a:prstGeom prst="rect">
            <a:avLst/>
          </a:prstGeom>
          <a:noFill/>
          <a:ln>
            <a:noFill/>
          </a:ln>
        </p:spPr>
      </p:pic>
      <p:pic>
        <p:nvPicPr>
          <p:cNvPr id="643" name="Google Shape;643;p75"/>
          <p:cNvPicPr preferRelativeResize="0"/>
          <p:nvPr/>
        </p:nvPicPr>
        <p:blipFill rotWithShape="1">
          <a:blip r:embed="rId5">
            <a:alphaModFix/>
          </a:blip>
          <a:srcRect b="0" l="0" r="0" t="0"/>
          <a:stretch/>
        </p:blipFill>
        <p:spPr>
          <a:xfrm>
            <a:off x="2676525" y="1051750"/>
            <a:ext cx="1426800" cy="1070100"/>
          </a:xfrm>
          <a:prstGeom prst="rect">
            <a:avLst/>
          </a:prstGeom>
          <a:noFill/>
          <a:ln>
            <a:noFill/>
          </a:ln>
        </p:spPr>
      </p:pic>
      <p:pic>
        <p:nvPicPr>
          <p:cNvPr id="644" name="Google Shape;644;p75"/>
          <p:cNvPicPr preferRelativeResize="0"/>
          <p:nvPr/>
        </p:nvPicPr>
        <p:blipFill rotWithShape="1">
          <a:blip r:embed="rId6">
            <a:alphaModFix/>
          </a:blip>
          <a:srcRect b="0" l="0" r="0" t="0"/>
          <a:stretch/>
        </p:blipFill>
        <p:spPr>
          <a:xfrm>
            <a:off x="6359375" y="1110898"/>
            <a:ext cx="1229475" cy="1056728"/>
          </a:xfrm>
          <a:prstGeom prst="rect">
            <a:avLst/>
          </a:prstGeom>
          <a:noFill/>
          <a:ln>
            <a:noFill/>
          </a:ln>
        </p:spPr>
      </p:pic>
      <p:pic>
        <p:nvPicPr>
          <p:cNvPr id="645" name="Google Shape;645;p75"/>
          <p:cNvPicPr preferRelativeResize="0"/>
          <p:nvPr/>
        </p:nvPicPr>
        <p:blipFill rotWithShape="1">
          <a:blip r:embed="rId7">
            <a:alphaModFix/>
          </a:blip>
          <a:srcRect b="0" l="0" r="0" t="0"/>
          <a:stretch/>
        </p:blipFill>
        <p:spPr>
          <a:xfrm>
            <a:off x="5363900" y="2381588"/>
            <a:ext cx="1092611" cy="973250"/>
          </a:xfrm>
          <a:prstGeom prst="rect">
            <a:avLst/>
          </a:prstGeom>
          <a:noFill/>
          <a:ln>
            <a:noFill/>
          </a:ln>
        </p:spPr>
      </p:pic>
      <p:pic>
        <p:nvPicPr>
          <p:cNvPr id="646" name="Google Shape;646;p75"/>
          <p:cNvPicPr preferRelativeResize="0"/>
          <p:nvPr/>
        </p:nvPicPr>
        <p:blipFill rotWithShape="1">
          <a:blip r:embed="rId8">
            <a:alphaModFix/>
          </a:blip>
          <a:srcRect b="0" l="0" r="0" t="0"/>
          <a:stretch/>
        </p:blipFill>
        <p:spPr>
          <a:xfrm>
            <a:off x="7390250" y="2302150"/>
            <a:ext cx="1202400" cy="1202400"/>
          </a:xfrm>
          <a:prstGeom prst="rect">
            <a:avLst/>
          </a:prstGeom>
          <a:noFill/>
          <a:ln>
            <a:noFill/>
          </a:ln>
        </p:spPr>
      </p:pic>
      <p:pic>
        <p:nvPicPr>
          <p:cNvPr id="647" name="Google Shape;647;p75"/>
          <p:cNvPicPr preferRelativeResize="0"/>
          <p:nvPr/>
        </p:nvPicPr>
        <p:blipFill rotWithShape="1">
          <a:blip r:embed="rId9">
            <a:alphaModFix/>
          </a:blip>
          <a:srcRect b="0" l="0" r="0" t="0"/>
          <a:stretch/>
        </p:blipFill>
        <p:spPr>
          <a:xfrm>
            <a:off x="6029960" y="3639075"/>
            <a:ext cx="1985438" cy="1180350"/>
          </a:xfrm>
          <a:prstGeom prst="rect">
            <a:avLst/>
          </a:prstGeom>
          <a:noFill/>
          <a:ln>
            <a:noFill/>
          </a:ln>
        </p:spPr>
      </p:pic>
      <p:pic>
        <p:nvPicPr>
          <p:cNvPr id="648" name="Google Shape;648;p75"/>
          <p:cNvPicPr preferRelativeResize="0"/>
          <p:nvPr/>
        </p:nvPicPr>
        <p:blipFill rotWithShape="1">
          <a:blip r:embed="rId10">
            <a:alphaModFix/>
          </a:blip>
          <a:srcRect b="0" l="0" r="0" t="0"/>
          <a:stretch/>
        </p:blipFill>
        <p:spPr>
          <a:xfrm>
            <a:off x="1818525" y="2311614"/>
            <a:ext cx="1229484" cy="1202400"/>
          </a:xfrm>
          <a:prstGeom prst="rect">
            <a:avLst/>
          </a:prstGeom>
          <a:noFill/>
          <a:ln>
            <a:noFill/>
          </a:ln>
        </p:spPr>
      </p:pic>
      <p:pic>
        <p:nvPicPr>
          <p:cNvPr id="649" name="Google Shape;649;p75"/>
          <p:cNvPicPr preferRelativeResize="0"/>
          <p:nvPr/>
        </p:nvPicPr>
        <p:blipFill rotWithShape="1">
          <a:blip r:embed="rId11">
            <a:alphaModFix/>
          </a:blip>
          <a:srcRect b="0" l="0" r="0" t="0"/>
          <a:stretch/>
        </p:blipFill>
        <p:spPr>
          <a:xfrm>
            <a:off x="271698" y="3496248"/>
            <a:ext cx="2285506" cy="1520900"/>
          </a:xfrm>
          <a:prstGeom prst="rect">
            <a:avLst/>
          </a:prstGeom>
          <a:noFill/>
          <a:ln>
            <a:noFill/>
          </a:ln>
        </p:spPr>
      </p:pic>
      <p:pic>
        <p:nvPicPr>
          <p:cNvPr id="650" name="Google Shape;650;p75"/>
          <p:cNvPicPr preferRelativeResize="0"/>
          <p:nvPr/>
        </p:nvPicPr>
        <p:blipFill rotWithShape="1">
          <a:blip r:embed="rId12">
            <a:alphaModFix/>
          </a:blip>
          <a:srcRect b="0" l="0" r="0" t="0"/>
          <a:stretch/>
        </p:blipFill>
        <p:spPr>
          <a:xfrm>
            <a:off x="3132754" y="3456250"/>
            <a:ext cx="1123950" cy="11620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4" name="Shape 654"/>
        <p:cNvGrpSpPr/>
        <p:nvPr/>
      </p:nvGrpSpPr>
      <p:grpSpPr>
        <a:xfrm>
          <a:off x="0" y="0"/>
          <a:ext cx="0" cy="0"/>
          <a:chOff x="0" y="0"/>
          <a:chExt cx="0" cy="0"/>
        </a:xfrm>
      </p:grpSpPr>
      <p:sp>
        <p:nvSpPr>
          <p:cNvPr id="655" name="Google Shape;655;p76"/>
          <p:cNvSpPr txBox="1"/>
          <p:nvPr/>
        </p:nvSpPr>
        <p:spPr>
          <a:xfrm>
            <a:off x="311700" y="218025"/>
            <a:ext cx="42603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000FF"/>
                </a:solidFill>
                <a:latin typeface="Calibri"/>
                <a:ea typeface="Calibri"/>
                <a:cs typeface="Calibri"/>
                <a:sym typeface="Calibri"/>
              </a:rPr>
              <a:t>Software</a:t>
            </a:r>
            <a:endParaRPr sz="3600">
              <a:solidFill>
                <a:srgbClr val="0000FF"/>
              </a:solidFill>
              <a:latin typeface="Calibri"/>
              <a:ea typeface="Calibri"/>
              <a:cs typeface="Calibri"/>
              <a:sym typeface="Calibri"/>
            </a:endParaRPr>
          </a:p>
        </p:txBody>
      </p:sp>
      <p:sp>
        <p:nvSpPr>
          <p:cNvPr id="656" name="Google Shape;656;p76"/>
          <p:cNvSpPr txBox="1"/>
          <p:nvPr/>
        </p:nvSpPr>
        <p:spPr>
          <a:xfrm>
            <a:off x="4426425" y="218025"/>
            <a:ext cx="42603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Calibri"/>
                <a:ea typeface="Calibri"/>
                <a:cs typeface="Calibri"/>
                <a:sym typeface="Calibri"/>
              </a:rPr>
              <a:t>Hardware</a:t>
            </a:r>
            <a:endParaRPr sz="3600">
              <a:solidFill>
                <a:srgbClr val="FF0000"/>
              </a:solidFill>
              <a:latin typeface="Calibri"/>
              <a:ea typeface="Calibri"/>
              <a:cs typeface="Calibri"/>
              <a:sym typeface="Calibri"/>
            </a:endParaRPr>
          </a:p>
        </p:txBody>
      </p:sp>
      <p:pic>
        <p:nvPicPr>
          <p:cNvPr id="657" name="Google Shape;657;p76"/>
          <p:cNvPicPr preferRelativeResize="0"/>
          <p:nvPr/>
        </p:nvPicPr>
        <p:blipFill rotWithShape="1">
          <a:blip r:embed="rId3">
            <a:alphaModFix/>
          </a:blip>
          <a:srcRect b="0" l="0" r="0" t="0"/>
          <a:stretch/>
        </p:blipFill>
        <p:spPr>
          <a:xfrm>
            <a:off x="6929100" y="2176104"/>
            <a:ext cx="1594375" cy="1370350"/>
          </a:xfrm>
          <a:prstGeom prst="rect">
            <a:avLst/>
          </a:prstGeom>
          <a:noFill/>
          <a:ln>
            <a:noFill/>
          </a:ln>
        </p:spPr>
      </p:pic>
      <p:sp>
        <p:nvSpPr>
          <p:cNvPr id="658" name="Google Shape;658;p76"/>
          <p:cNvSpPr txBox="1"/>
          <p:nvPr/>
        </p:nvSpPr>
        <p:spPr>
          <a:xfrm>
            <a:off x="4572000" y="2258725"/>
            <a:ext cx="1108200" cy="12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1100 1001</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1101 0111</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0010 1101</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1001 1001</a:t>
            </a:r>
            <a:endParaRPr i="0" sz="1400" u="none" cap="none" strike="noStrike">
              <a:solidFill>
                <a:srgbClr val="000000"/>
              </a:solidFill>
              <a:latin typeface="Calibri"/>
              <a:ea typeface="Calibri"/>
              <a:cs typeface="Calibri"/>
              <a:sym typeface="Calibri"/>
            </a:endParaRPr>
          </a:p>
        </p:txBody>
      </p:sp>
      <p:sp>
        <p:nvSpPr>
          <p:cNvPr id="659" name="Google Shape;659;p76"/>
          <p:cNvSpPr txBox="1"/>
          <p:nvPr/>
        </p:nvSpPr>
        <p:spPr>
          <a:xfrm>
            <a:off x="2133475" y="2258725"/>
            <a:ext cx="2050800" cy="12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while </a:t>
            </a:r>
            <a:r>
              <a:rPr i="0" lang="en" sz="1400" u="none" cap="none" strike="noStrike">
                <a:solidFill>
                  <a:srgbClr val="000000"/>
                </a:solidFill>
                <a:latin typeface="Calibri"/>
                <a:ea typeface="Calibri"/>
                <a:cs typeface="Calibri"/>
                <a:sym typeface="Calibri"/>
              </a:rPr>
              <a:t>cond != </a:t>
            </a:r>
            <a:r>
              <a:rPr b="1" i="0" lang="en" sz="1400" u="none" cap="none" strike="noStrike">
                <a:solidFill>
                  <a:srgbClr val="000000"/>
                </a:solidFill>
                <a:latin typeface="Calibri"/>
                <a:ea typeface="Calibri"/>
                <a:cs typeface="Calibri"/>
                <a:sym typeface="Calibri"/>
              </a:rPr>
              <a:t>True</a:t>
            </a:r>
            <a:r>
              <a:rPr i="0" lang="en" sz="1400" u="none" cap="none" strike="noStrike">
                <a:solidFill>
                  <a:srgbClr val="000000"/>
                </a:solidFill>
                <a:latin typeface="Calibri"/>
                <a:ea typeface="Calibri"/>
                <a:cs typeface="Calibri"/>
                <a:sym typeface="Calibri"/>
              </a:rPr>
              <a:t>:</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  instr = </a:t>
            </a:r>
            <a:r>
              <a:rPr i="1" lang="en" sz="1400" u="none" cap="none" strike="noStrike">
                <a:solidFill>
                  <a:srgbClr val="000000"/>
                </a:solidFill>
                <a:latin typeface="Calibri"/>
                <a:ea typeface="Calibri"/>
                <a:cs typeface="Calibri"/>
                <a:sym typeface="Calibri"/>
              </a:rPr>
              <a:t>gen_inst</a:t>
            </a:r>
            <a:r>
              <a:rPr i="0" lang="en" sz="1400" u="none" cap="none" strike="noStrike">
                <a:solidFill>
                  <a:srgbClr val="000000"/>
                </a:solidFill>
                <a:latin typeface="Calibri"/>
                <a:ea typeface="Calibri"/>
                <a:cs typeface="Calibri"/>
                <a:sym typeface="Calibri"/>
              </a:rPr>
              <a:t>()</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  cond = </a:t>
            </a:r>
            <a:r>
              <a:rPr i="1" lang="en" sz="1400" u="none" cap="none" strike="noStrike">
                <a:solidFill>
                  <a:srgbClr val="000000"/>
                </a:solidFill>
                <a:latin typeface="Calibri"/>
                <a:ea typeface="Calibri"/>
                <a:cs typeface="Calibri"/>
                <a:sym typeface="Calibri"/>
              </a:rPr>
              <a:t>eval</a:t>
            </a:r>
            <a:r>
              <a:rPr i="0" lang="en" sz="1400" u="none" cap="none" strike="noStrike">
                <a:solidFill>
                  <a:srgbClr val="000000"/>
                </a:solidFill>
                <a:latin typeface="Calibri"/>
                <a:ea typeface="Calibri"/>
                <a:cs typeface="Calibri"/>
                <a:sym typeface="Calibri"/>
              </a:rPr>
              <a:t>(instr)</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return </a:t>
            </a:r>
            <a:r>
              <a:rPr i="0" lang="en" sz="1400" u="none" cap="none" strike="noStrike">
                <a:solidFill>
                  <a:srgbClr val="000000"/>
                </a:solidFill>
                <a:latin typeface="Calibri"/>
                <a:ea typeface="Calibri"/>
                <a:cs typeface="Calibri"/>
                <a:sym typeface="Calibri"/>
              </a:rPr>
              <a:t>instr</a:t>
            </a:r>
            <a:endParaRPr i="0" sz="1400" u="none" cap="none" strike="noStrike">
              <a:solidFill>
                <a:srgbClr val="000000"/>
              </a:solidFill>
              <a:latin typeface="Calibri"/>
              <a:ea typeface="Calibri"/>
              <a:cs typeface="Calibri"/>
              <a:sym typeface="Calibri"/>
            </a:endParaRPr>
          </a:p>
        </p:txBody>
      </p:sp>
      <p:pic>
        <p:nvPicPr>
          <p:cNvPr id="660" name="Google Shape;660;p76"/>
          <p:cNvPicPr preferRelativeResize="0"/>
          <p:nvPr/>
        </p:nvPicPr>
        <p:blipFill rotWithShape="1">
          <a:blip r:embed="rId4">
            <a:alphaModFix/>
          </a:blip>
          <a:srcRect b="0" l="0" r="0" t="0"/>
          <a:stretch/>
        </p:blipFill>
        <p:spPr>
          <a:xfrm>
            <a:off x="398575" y="2258725"/>
            <a:ext cx="1205100" cy="1205100"/>
          </a:xfrm>
          <a:prstGeom prst="rect">
            <a:avLst/>
          </a:prstGeom>
          <a:noFill/>
          <a:ln>
            <a:noFill/>
          </a:ln>
        </p:spPr>
      </p:pic>
      <p:cxnSp>
        <p:nvCxnSpPr>
          <p:cNvPr id="661" name="Google Shape;661;p76"/>
          <p:cNvCxnSpPr/>
          <p:nvPr/>
        </p:nvCxnSpPr>
        <p:spPr>
          <a:xfrm>
            <a:off x="4231150" y="925575"/>
            <a:ext cx="13200" cy="4151700"/>
          </a:xfrm>
          <a:prstGeom prst="straightConnector1">
            <a:avLst/>
          </a:prstGeom>
          <a:noFill/>
          <a:ln cap="flat" cmpd="sng" w="9525">
            <a:solidFill>
              <a:srgbClr val="595959"/>
            </a:solidFill>
            <a:prstDash val="dot"/>
            <a:round/>
            <a:headEnd len="sm" w="sm" type="none"/>
            <a:tailEnd len="sm" w="sm" type="none"/>
          </a:ln>
        </p:spPr>
      </p:cxnSp>
      <p:sp>
        <p:nvSpPr>
          <p:cNvPr id="662" name="Google Shape;662;p76"/>
          <p:cNvSpPr txBox="1"/>
          <p:nvPr/>
        </p:nvSpPr>
        <p:spPr>
          <a:xfrm>
            <a:off x="6514175" y="3732775"/>
            <a:ext cx="2538900" cy="85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Understands “Binary Code” Instructions</a:t>
            </a:r>
            <a:endParaRPr b="1" i="0" sz="1400" u="none" cap="none" strike="noStrike">
              <a:solidFill>
                <a:srgbClr val="000000"/>
              </a:solidFill>
              <a:latin typeface="Calibri"/>
              <a:ea typeface="Calibri"/>
              <a:cs typeface="Calibri"/>
              <a:sym typeface="Calibri"/>
            </a:endParaRPr>
          </a:p>
        </p:txBody>
      </p:sp>
      <p:sp>
        <p:nvSpPr>
          <p:cNvPr id="663" name="Google Shape;663;p76"/>
          <p:cNvSpPr txBox="1"/>
          <p:nvPr/>
        </p:nvSpPr>
        <p:spPr>
          <a:xfrm>
            <a:off x="0" y="3546450"/>
            <a:ext cx="2050800" cy="85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Understands Human instructions</a:t>
            </a:r>
            <a:endParaRPr b="1" i="0" sz="1400" u="none" cap="none" strike="noStrike">
              <a:solidFill>
                <a:srgbClr val="000000"/>
              </a:solidFill>
              <a:latin typeface="Calibri"/>
              <a:ea typeface="Calibri"/>
              <a:cs typeface="Calibri"/>
              <a:sym typeface="Calibri"/>
            </a:endParaRPr>
          </a:p>
        </p:txBody>
      </p:sp>
      <p:sp>
        <p:nvSpPr>
          <p:cNvPr id="664" name="Google Shape;664;p76"/>
          <p:cNvSpPr txBox="1"/>
          <p:nvPr/>
        </p:nvSpPr>
        <p:spPr>
          <a:xfrm>
            <a:off x="3501750" y="4153550"/>
            <a:ext cx="1536300" cy="85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Compiler </a:t>
            </a:r>
            <a:endParaRPr b="1"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8" name="Shape 668"/>
        <p:cNvGrpSpPr/>
        <p:nvPr/>
      </p:nvGrpSpPr>
      <p:grpSpPr>
        <a:xfrm>
          <a:off x="0" y="0"/>
          <a:ext cx="0" cy="0"/>
          <a:chOff x="0" y="0"/>
          <a:chExt cx="0" cy="0"/>
        </a:xfrm>
      </p:grpSpPr>
      <p:sp>
        <p:nvSpPr>
          <p:cNvPr id="669" name="Google Shape;669;p77"/>
          <p:cNvSpPr txBox="1"/>
          <p:nvPr/>
        </p:nvSpPr>
        <p:spPr>
          <a:xfrm>
            <a:off x="311700" y="218025"/>
            <a:ext cx="42603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000FF"/>
                </a:solidFill>
                <a:latin typeface="Calibri"/>
                <a:ea typeface="Calibri"/>
                <a:cs typeface="Calibri"/>
                <a:sym typeface="Calibri"/>
              </a:rPr>
              <a:t>Software</a:t>
            </a:r>
            <a:endParaRPr sz="3600">
              <a:solidFill>
                <a:srgbClr val="0000FF"/>
              </a:solidFill>
              <a:latin typeface="Calibri"/>
              <a:ea typeface="Calibri"/>
              <a:cs typeface="Calibri"/>
              <a:sym typeface="Calibri"/>
            </a:endParaRPr>
          </a:p>
        </p:txBody>
      </p:sp>
      <p:sp>
        <p:nvSpPr>
          <p:cNvPr id="670" name="Google Shape;670;p77"/>
          <p:cNvSpPr txBox="1"/>
          <p:nvPr/>
        </p:nvSpPr>
        <p:spPr>
          <a:xfrm>
            <a:off x="4426425" y="218025"/>
            <a:ext cx="42603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Calibri"/>
                <a:ea typeface="Calibri"/>
                <a:cs typeface="Calibri"/>
                <a:sym typeface="Calibri"/>
              </a:rPr>
              <a:t>Hardware</a:t>
            </a:r>
            <a:endParaRPr sz="3600">
              <a:solidFill>
                <a:srgbClr val="FF0000"/>
              </a:solidFill>
              <a:latin typeface="Calibri"/>
              <a:ea typeface="Calibri"/>
              <a:cs typeface="Calibri"/>
              <a:sym typeface="Calibri"/>
            </a:endParaRPr>
          </a:p>
        </p:txBody>
      </p:sp>
      <p:pic>
        <p:nvPicPr>
          <p:cNvPr id="671" name="Google Shape;671;p77"/>
          <p:cNvPicPr preferRelativeResize="0"/>
          <p:nvPr/>
        </p:nvPicPr>
        <p:blipFill rotWithShape="1">
          <a:blip r:embed="rId3">
            <a:alphaModFix/>
          </a:blip>
          <a:srcRect b="0" l="0" r="0" t="0"/>
          <a:stretch/>
        </p:blipFill>
        <p:spPr>
          <a:xfrm>
            <a:off x="6929100" y="2176104"/>
            <a:ext cx="1594375" cy="1370350"/>
          </a:xfrm>
          <a:prstGeom prst="rect">
            <a:avLst/>
          </a:prstGeom>
          <a:noFill/>
          <a:ln>
            <a:noFill/>
          </a:ln>
        </p:spPr>
      </p:pic>
      <p:sp>
        <p:nvSpPr>
          <p:cNvPr id="672" name="Google Shape;672;p77"/>
          <p:cNvSpPr txBox="1"/>
          <p:nvPr/>
        </p:nvSpPr>
        <p:spPr>
          <a:xfrm>
            <a:off x="4572000" y="2258725"/>
            <a:ext cx="1108200" cy="12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1100 1001</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1101 0111</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0010 1101</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1001 1001</a:t>
            </a:r>
            <a:endParaRPr i="0" sz="1400" u="none" cap="none" strike="noStrike">
              <a:solidFill>
                <a:srgbClr val="000000"/>
              </a:solidFill>
              <a:latin typeface="Calibri"/>
              <a:ea typeface="Calibri"/>
              <a:cs typeface="Calibri"/>
              <a:sym typeface="Calibri"/>
            </a:endParaRPr>
          </a:p>
        </p:txBody>
      </p:sp>
      <p:sp>
        <p:nvSpPr>
          <p:cNvPr id="673" name="Google Shape;673;p77"/>
          <p:cNvSpPr txBox="1"/>
          <p:nvPr/>
        </p:nvSpPr>
        <p:spPr>
          <a:xfrm>
            <a:off x="2133475" y="2258725"/>
            <a:ext cx="2050800" cy="12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while </a:t>
            </a:r>
            <a:r>
              <a:rPr i="0" lang="en" sz="1400" u="none" cap="none" strike="noStrike">
                <a:solidFill>
                  <a:srgbClr val="000000"/>
                </a:solidFill>
                <a:latin typeface="Calibri"/>
                <a:ea typeface="Calibri"/>
                <a:cs typeface="Calibri"/>
                <a:sym typeface="Calibri"/>
              </a:rPr>
              <a:t>cond != </a:t>
            </a:r>
            <a:r>
              <a:rPr b="1" i="0" lang="en" sz="1400" u="none" cap="none" strike="noStrike">
                <a:solidFill>
                  <a:srgbClr val="000000"/>
                </a:solidFill>
                <a:latin typeface="Calibri"/>
                <a:ea typeface="Calibri"/>
                <a:cs typeface="Calibri"/>
                <a:sym typeface="Calibri"/>
              </a:rPr>
              <a:t>True</a:t>
            </a:r>
            <a:r>
              <a:rPr i="0" lang="en" sz="1400" u="none" cap="none" strike="noStrike">
                <a:solidFill>
                  <a:srgbClr val="000000"/>
                </a:solidFill>
                <a:latin typeface="Calibri"/>
                <a:ea typeface="Calibri"/>
                <a:cs typeface="Calibri"/>
                <a:sym typeface="Calibri"/>
              </a:rPr>
              <a:t>:</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  instr = </a:t>
            </a:r>
            <a:r>
              <a:rPr i="1" lang="en" sz="1400" u="none" cap="none" strike="noStrike">
                <a:solidFill>
                  <a:srgbClr val="000000"/>
                </a:solidFill>
                <a:latin typeface="Calibri"/>
                <a:ea typeface="Calibri"/>
                <a:cs typeface="Calibri"/>
                <a:sym typeface="Calibri"/>
              </a:rPr>
              <a:t>gen_inst</a:t>
            </a:r>
            <a:r>
              <a:rPr i="0" lang="en" sz="1400" u="none" cap="none" strike="noStrike">
                <a:solidFill>
                  <a:srgbClr val="000000"/>
                </a:solidFill>
                <a:latin typeface="Calibri"/>
                <a:ea typeface="Calibri"/>
                <a:cs typeface="Calibri"/>
                <a:sym typeface="Calibri"/>
              </a:rPr>
              <a:t>()</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  cond = </a:t>
            </a:r>
            <a:r>
              <a:rPr i="1" lang="en" sz="1400" u="none" cap="none" strike="noStrike">
                <a:solidFill>
                  <a:srgbClr val="000000"/>
                </a:solidFill>
                <a:latin typeface="Calibri"/>
                <a:ea typeface="Calibri"/>
                <a:cs typeface="Calibri"/>
                <a:sym typeface="Calibri"/>
              </a:rPr>
              <a:t>eval</a:t>
            </a:r>
            <a:r>
              <a:rPr i="0" lang="en" sz="1400" u="none" cap="none" strike="noStrike">
                <a:solidFill>
                  <a:srgbClr val="000000"/>
                </a:solidFill>
                <a:latin typeface="Calibri"/>
                <a:ea typeface="Calibri"/>
                <a:cs typeface="Calibri"/>
                <a:sym typeface="Calibri"/>
              </a:rPr>
              <a:t>(instr)</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return </a:t>
            </a:r>
            <a:r>
              <a:rPr i="0" lang="en" sz="1400" u="none" cap="none" strike="noStrike">
                <a:solidFill>
                  <a:srgbClr val="000000"/>
                </a:solidFill>
                <a:latin typeface="Calibri"/>
                <a:ea typeface="Calibri"/>
                <a:cs typeface="Calibri"/>
                <a:sym typeface="Calibri"/>
              </a:rPr>
              <a:t>instr</a:t>
            </a:r>
            <a:endParaRPr i="0" sz="1400" u="none" cap="none" strike="noStrike">
              <a:solidFill>
                <a:srgbClr val="000000"/>
              </a:solidFill>
              <a:latin typeface="Calibri"/>
              <a:ea typeface="Calibri"/>
              <a:cs typeface="Calibri"/>
              <a:sym typeface="Calibri"/>
            </a:endParaRPr>
          </a:p>
        </p:txBody>
      </p:sp>
      <p:pic>
        <p:nvPicPr>
          <p:cNvPr id="674" name="Google Shape;674;p77"/>
          <p:cNvPicPr preferRelativeResize="0"/>
          <p:nvPr/>
        </p:nvPicPr>
        <p:blipFill rotWithShape="1">
          <a:blip r:embed="rId4">
            <a:alphaModFix/>
          </a:blip>
          <a:srcRect b="0" l="0" r="0" t="0"/>
          <a:stretch/>
        </p:blipFill>
        <p:spPr>
          <a:xfrm>
            <a:off x="398575" y="2258725"/>
            <a:ext cx="1205100" cy="1205100"/>
          </a:xfrm>
          <a:prstGeom prst="rect">
            <a:avLst/>
          </a:prstGeom>
          <a:noFill/>
          <a:ln>
            <a:noFill/>
          </a:ln>
        </p:spPr>
      </p:pic>
      <p:cxnSp>
        <p:nvCxnSpPr>
          <p:cNvPr id="675" name="Google Shape;675;p77"/>
          <p:cNvCxnSpPr/>
          <p:nvPr/>
        </p:nvCxnSpPr>
        <p:spPr>
          <a:xfrm>
            <a:off x="4231150" y="925575"/>
            <a:ext cx="13200" cy="4151700"/>
          </a:xfrm>
          <a:prstGeom prst="straightConnector1">
            <a:avLst/>
          </a:prstGeom>
          <a:noFill/>
          <a:ln cap="flat" cmpd="sng" w="9525">
            <a:solidFill>
              <a:srgbClr val="595959"/>
            </a:solidFill>
            <a:prstDash val="dot"/>
            <a:round/>
            <a:headEnd len="sm" w="sm" type="none"/>
            <a:tailEnd len="sm" w="sm" type="none"/>
          </a:ln>
        </p:spPr>
      </p:cxnSp>
      <p:sp>
        <p:nvSpPr>
          <p:cNvPr id="676" name="Google Shape;676;p77"/>
          <p:cNvSpPr txBox="1"/>
          <p:nvPr/>
        </p:nvSpPr>
        <p:spPr>
          <a:xfrm>
            <a:off x="6514175" y="3732775"/>
            <a:ext cx="2538900" cy="85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Understands “Binary Code” Instructions</a:t>
            </a:r>
            <a:endParaRPr b="1" i="0" sz="1400" u="none" cap="none" strike="noStrike">
              <a:solidFill>
                <a:srgbClr val="000000"/>
              </a:solidFill>
              <a:latin typeface="Calibri"/>
              <a:ea typeface="Calibri"/>
              <a:cs typeface="Calibri"/>
              <a:sym typeface="Calibri"/>
            </a:endParaRPr>
          </a:p>
        </p:txBody>
      </p:sp>
      <p:sp>
        <p:nvSpPr>
          <p:cNvPr id="677" name="Google Shape;677;p77"/>
          <p:cNvSpPr txBox="1"/>
          <p:nvPr/>
        </p:nvSpPr>
        <p:spPr>
          <a:xfrm>
            <a:off x="0" y="3546450"/>
            <a:ext cx="2050800" cy="85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Understands Human instructions</a:t>
            </a:r>
            <a:endParaRPr b="1" i="0" sz="1400" u="none" cap="none" strike="noStrike">
              <a:solidFill>
                <a:srgbClr val="000000"/>
              </a:solidFill>
              <a:latin typeface="Calibri"/>
              <a:ea typeface="Calibri"/>
              <a:cs typeface="Calibri"/>
              <a:sym typeface="Calibri"/>
            </a:endParaRPr>
          </a:p>
        </p:txBody>
      </p:sp>
      <p:sp>
        <p:nvSpPr>
          <p:cNvPr id="678" name="Google Shape;678;p77"/>
          <p:cNvSpPr txBox="1"/>
          <p:nvPr/>
        </p:nvSpPr>
        <p:spPr>
          <a:xfrm>
            <a:off x="3501750" y="4153550"/>
            <a:ext cx="1536300" cy="85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Compiler </a:t>
            </a:r>
            <a:endParaRPr b="1"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p:txBody>
      </p:sp>
      <p:sp>
        <p:nvSpPr>
          <p:cNvPr id="679" name="Google Shape;679;p77"/>
          <p:cNvSpPr/>
          <p:nvPr/>
        </p:nvSpPr>
        <p:spPr>
          <a:xfrm>
            <a:off x="0" y="1458375"/>
            <a:ext cx="3831000" cy="31314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7"/>
          <p:cNvSpPr txBox="1"/>
          <p:nvPr/>
        </p:nvSpPr>
        <p:spPr>
          <a:xfrm>
            <a:off x="311700" y="1182400"/>
            <a:ext cx="102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9900"/>
                </a:solidFill>
                <a:latin typeface="Calibri"/>
                <a:ea typeface="Calibri"/>
                <a:cs typeface="Calibri"/>
                <a:sym typeface="Calibri"/>
              </a:rPr>
              <a:t>This Class</a:t>
            </a:r>
            <a:endParaRPr sz="1600">
              <a:solidFill>
                <a:srgbClr val="FF9900"/>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4" name="Shape 684"/>
        <p:cNvGrpSpPr/>
        <p:nvPr/>
      </p:nvGrpSpPr>
      <p:grpSpPr>
        <a:xfrm>
          <a:off x="0" y="0"/>
          <a:ext cx="0" cy="0"/>
          <a:chOff x="0" y="0"/>
          <a:chExt cx="0" cy="0"/>
        </a:xfrm>
      </p:grpSpPr>
      <p:sp>
        <p:nvSpPr>
          <p:cNvPr id="685" name="Google Shape;685;p78"/>
          <p:cNvSpPr txBox="1"/>
          <p:nvPr/>
        </p:nvSpPr>
        <p:spPr>
          <a:xfrm>
            <a:off x="311700" y="218025"/>
            <a:ext cx="42603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000FF"/>
                </a:solidFill>
                <a:latin typeface="Calibri"/>
                <a:ea typeface="Calibri"/>
                <a:cs typeface="Calibri"/>
                <a:sym typeface="Calibri"/>
              </a:rPr>
              <a:t>Software</a:t>
            </a:r>
            <a:endParaRPr sz="3600">
              <a:solidFill>
                <a:srgbClr val="0000FF"/>
              </a:solidFill>
              <a:latin typeface="Calibri"/>
              <a:ea typeface="Calibri"/>
              <a:cs typeface="Calibri"/>
              <a:sym typeface="Calibri"/>
            </a:endParaRPr>
          </a:p>
        </p:txBody>
      </p:sp>
      <p:sp>
        <p:nvSpPr>
          <p:cNvPr id="686" name="Google Shape;686;p78"/>
          <p:cNvSpPr txBox="1"/>
          <p:nvPr/>
        </p:nvSpPr>
        <p:spPr>
          <a:xfrm>
            <a:off x="4426425" y="218025"/>
            <a:ext cx="42603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0000"/>
                </a:solidFill>
                <a:latin typeface="Calibri"/>
                <a:ea typeface="Calibri"/>
                <a:cs typeface="Calibri"/>
                <a:sym typeface="Calibri"/>
              </a:rPr>
              <a:t>Hardware</a:t>
            </a:r>
            <a:endParaRPr sz="3600">
              <a:solidFill>
                <a:srgbClr val="FF0000"/>
              </a:solidFill>
              <a:latin typeface="Calibri"/>
              <a:ea typeface="Calibri"/>
              <a:cs typeface="Calibri"/>
              <a:sym typeface="Calibri"/>
            </a:endParaRPr>
          </a:p>
        </p:txBody>
      </p:sp>
      <p:pic>
        <p:nvPicPr>
          <p:cNvPr id="687" name="Google Shape;687;p78"/>
          <p:cNvPicPr preferRelativeResize="0"/>
          <p:nvPr/>
        </p:nvPicPr>
        <p:blipFill rotWithShape="1">
          <a:blip r:embed="rId3">
            <a:alphaModFix/>
          </a:blip>
          <a:srcRect b="0" l="0" r="0" t="0"/>
          <a:stretch/>
        </p:blipFill>
        <p:spPr>
          <a:xfrm>
            <a:off x="6929100" y="2176104"/>
            <a:ext cx="1594375" cy="1370350"/>
          </a:xfrm>
          <a:prstGeom prst="rect">
            <a:avLst/>
          </a:prstGeom>
          <a:noFill/>
          <a:ln>
            <a:noFill/>
          </a:ln>
        </p:spPr>
      </p:pic>
      <p:sp>
        <p:nvSpPr>
          <p:cNvPr id="688" name="Google Shape;688;p78"/>
          <p:cNvSpPr txBox="1"/>
          <p:nvPr/>
        </p:nvSpPr>
        <p:spPr>
          <a:xfrm>
            <a:off x="4572000" y="2258725"/>
            <a:ext cx="1108200" cy="12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1100 1001</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1101 0111</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0010 1101</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1001 1001</a:t>
            </a:r>
            <a:endParaRPr i="0" sz="1400" u="none" cap="none" strike="noStrike">
              <a:solidFill>
                <a:srgbClr val="000000"/>
              </a:solidFill>
              <a:latin typeface="Calibri"/>
              <a:ea typeface="Calibri"/>
              <a:cs typeface="Calibri"/>
              <a:sym typeface="Calibri"/>
            </a:endParaRPr>
          </a:p>
        </p:txBody>
      </p:sp>
      <p:sp>
        <p:nvSpPr>
          <p:cNvPr id="689" name="Google Shape;689;p78"/>
          <p:cNvSpPr txBox="1"/>
          <p:nvPr/>
        </p:nvSpPr>
        <p:spPr>
          <a:xfrm>
            <a:off x="2133475" y="2258725"/>
            <a:ext cx="2050800" cy="12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while </a:t>
            </a:r>
            <a:r>
              <a:rPr i="0" lang="en" sz="1400" u="none" cap="none" strike="noStrike">
                <a:solidFill>
                  <a:srgbClr val="000000"/>
                </a:solidFill>
                <a:latin typeface="Calibri"/>
                <a:ea typeface="Calibri"/>
                <a:cs typeface="Calibri"/>
                <a:sym typeface="Calibri"/>
              </a:rPr>
              <a:t>cond != </a:t>
            </a:r>
            <a:r>
              <a:rPr b="1" i="0" lang="en" sz="1400" u="none" cap="none" strike="noStrike">
                <a:solidFill>
                  <a:srgbClr val="000000"/>
                </a:solidFill>
                <a:latin typeface="Calibri"/>
                <a:ea typeface="Calibri"/>
                <a:cs typeface="Calibri"/>
                <a:sym typeface="Calibri"/>
              </a:rPr>
              <a:t>True</a:t>
            </a:r>
            <a:r>
              <a:rPr i="0" lang="en" sz="1400" u="none" cap="none" strike="noStrike">
                <a:solidFill>
                  <a:srgbClr val="000000"/>
                </a:solidFill>
                <a:latin typeface="Calibri"/>
                <a:ea typeface="Calibri"/>
                <a:cs typeface="Calibri"/>
                <a:sym typeface="Calibri"/>
              </a:rPr>
              <a:t>:</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  instr = </a:t>
            </a:r>
            <a:r>
              <a:rPr i="1" lang="en" sz="1400" u="none" cap="none" strike="noStrike">
                <a:solidFill>
                  <a:srgbClr val="000000"/>
                </a:solidFill>
                <a:latin typeface="Calibri"/>
                <a:ea typeface="Calibri"/>
                <a:cs typeface="Calibri"/>
                <a:sym typeface="Calibri"/>
              </a:rPr>
              <a:t>gen_inst</a:t>
            </a:r>
            <a:r>
              <a:rPr i="0" lang="en" sz="1400" u="none" cap="none" strike="noStrike">
                <a:solidFill>
                  <a:srgbClr val="000000"/>
                </a:solidFill>
                <a:latin typeface="Calibri"/>
                <a:ea typeface="Calibri"/>
                <a:cs typeface="Calibri"/>
                <a:sym typeface="Calibri"/>
              </a:rPr>
              <a:t>()</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Calibri"/>
                <a:ea typeface="Calibri"/>
                <a:cs typeface="Calibri"/>
                <a:sym typeface="Calibri"/>
              </a:rPr>
              <a:t>  cond = </a:t>
            </a:r>
            <a:r>
              <a:rPr i="1" lang="en" sz="1400" u="none" cap="none" strike="noStrike">
                <a:solidFill>
                  <a:srgbClr val="000000"/>
                </a:solidFill>
                <a:latin typeface="Calibri"/>
                <a:ea typeface="Calibri"/>
                <a:cs typeface="Calibri"/>
                <a:sym typeface="Calibri"/>
              </a:rPr>
              <a:t>eval</a:t>
            </a:r>
            <a:r>
              <a:rPr i="0" lang="en" sz="1400" u="none" cap="none" strike="noStrike">
                <a:solidFill>
                  <a:srgbClr val="000000"/>
                </a:solidFill>
                <a:latin typeface="Calibri"/>
                <a:ea typeface="Calibri"/>
                <a:cs typeface="Calibri"/>
                <a:sym typeface="Calibri"/>
              </a:rPr>
              <a:t>(instr)</a:t>
            </a:r>
            <a:endParaRPr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return </a:t>
            </a:r>
            <a:r>
              <a:rPr i="0" lang="en" sz="1400" u="none" cap="none" strike="noStrike">
                <a:solidFill>
                  <a:srgbClr val="000000"/>
                </a:solidFill>
                <a:latin typeface="Calibri"/>
                <a:ea typeface="Calibri"/>
                <a:cs typeface="Calibri"/>
                <a:sym typeface="Calibri"/>
              </a:rPr>
              <a:t>instr</a:t>
            </a:r>
            <a:endParaRPr i="0" sz="1400" u="none" cap="none" strike="noStrike">
              <a:solidFill>
                <a:srgbClr val="000000"/>
              </a:solidFill>
              <a:latin typeface="Calibri"/>
              <a:ea typeface="Calibri"/>
              <a:cs typeface="Calibri"/>
              <a:sym typeface="Calibri"/>
            </a:endParaRPr>
          </a:p>
        </p:txBody>
      </p:sp>
      <p:pic>
        <p:nvPicPr>
          <p:cNvPr id="690" name="Google Shape;690;p78"/>
          <p:cNvPicPr preferRelativeResize="0"/>
          <p:nvPr/>
        </p:nvPicPr>
        <p:blipFill rotWithShape="1">
          <a:blip r:embed="rId4">
            <a:alphaModFix/>
          </a:blip>
          <a:srcRect b="0" l="0" r="0" t="0"/>
          <a:stretch/>
        </p:blipFill>
        <p:spPr>
          <a:xfrm>
            <a:off x="398575" y="2258725"/>
            <a:ext cx="1205100" cy="1205100"/>
          </a:xfrm>
          <a:prstGeom prst="rect">
            <a:avLst/>
          </a:prstGeom>
          <a:noFill/>
          <a:ln>
            <a:noFill/>
          </a:ln>
        </p:spPr>
      </p:pic>
      <p:cxnSp>
        <p:nvCxnSpPr>
          <p:cNvPr id="691" name="Google Shape;691;p78"/>
          <p:cNvCxnSpPr/>
          <p:nvPr/>
        </p:nvCxnSpPr>
        <p:spPr>
          <a:xfrm>
            <a:off x="4231150" y="925575"/>
            <a:ext cx="13200" cy="4151700"/>
          </a:xfrm>
          <a:prstGeom prst="straightConnector1">
            <a:avLst/>
          </a:prstGeom>
          <a:noFill/>
          <a:ln cap="flat" cmpd="sng" w="9525">
            <a:solidFill>
              <a:srgbClr val="595959"/>
            </a:solidFill>
            <a:prstDash val="dot"/>
            <a:round/>
            <a:headEnd len="sm" w="sm" type="none"/>
            <a:tailEnd len="sm" w="sm" type="none"/>
          </a:ln>
        </p:spPr>
      </p:cxnSp>
      <p:sp>
        <p:nvSpPr>
          <p:cNvPr id="692" name="Google Shape;692;p78"/>
          <p:cNvSpPr txBox="1"/>
          <p:nvPr/>
        </p:nvSpPr>
        <p:spPr>
          <a:xfrm>
            <a:off x="6514175" y="3732775"/>
            <a:ext cx="2538900" cy="85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Understands “Binary Code” Instructions</a:t>
            </a:r>
            <a:endParaRPr b="1" i="0" sz="1400" u="none" cap="none" strike="noStrike">
              <a:solidFill>
                <a:srgbClr val="000000"/>
              </a:solidFill>
              <a:latin typeface="Calibri"/>
              <a:ea typeface="Calibri"/>
              <a:cs typeface="Calibri"/>
              <a:sym typeface="Calibri"/>
            </a:endParaRPr>
          </a:p>
        </p:txBody>
      </p:sp>
      <p:sp>
        <p:nvSpPr>
          <p:cNvPr id="693" name="Google Shape;693;p78"/>
          <p:cNvSpPr txBox="1"/>
          <p:nvPr/>
        </p:nvSpPr>
        <p:spPr>
          <a:xfrm>
            <a:off x="0" y="3546450"/>
            <a:ext cx="2050800" cy="85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Understands Human instructions</a:t>
            </a:r>
            <a:endParaRPr b="1" i="0" sz="1400" u="none" cap="none" strike="noStrike">
              <a:solidFill>
                <a:srgbClr val="000000"/>
              </a:solidFill>
              <a:latin typeface="Calibri"/>
              <a:ea typeface="Calibri"/>
              <a:cs typeface="Calibri"/>
              <a:sym typeface="Calibri"/>
            </a:endParaRPr>
          </a:p>
        </p:txBody>
      </p:sp>
      <p:sp>
        <p:nvSpPr>
          <p:cNvPr id="694" name="Google Shape;694;p78"/>
          <p:cNvSpPr txBox="1"/>
          <p:nvPr/>
        </p:nvSpPr>
        <p:spPr>
          <a:xfrm>
            <a:off x="3501750" y="4153550"/>
            <a:ext cx="1536300" cy="85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Compiler </a:t>
            </a:r>
            <a:endParaRPr b="1"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p:txBody>
      </p:sp>
      <p:sp>
        <p:nvSpPr>
          <p:cNvPr id="695" name="Google Shape;695;p78"/>
          <p:cNvSpPr/>
          <p:nvPr/>
        </p:nvSpPr>
        <p:spPr>
          <a:xfrm>
            <a:off x="0" y="1458375"/>
            <a:ext cx="3831000" cy="31314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8"/>
          <p:cNvSpPr txBox="1"/>
          <p:nvPr/>
        </p:nvSpPr>
        <p:spPr>
          <a:xfrm>
            <a:off x="311700" y="1182400"/>
            <a:ext cx="102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9900"/>
                </a:solidFill>
                <a:latin typeface="Calibri"/>
                <a:ea typeface="Calibri"/>
                <a:cs typeface="Calibri"/>
                <a:sym typeface="Calibri"/>
              </a:rPr>
              <a:t>This Class</a:t>
            </a:r>
            <a:endParaRPr sz="1600">
              <a:solidFill>
                <a:srgbClr val="FF9900"/>
              </a:solidFill>
              <a:latin typeface="Calibri"/>
              <a:ea typeface="Calibri"/>
              <a:cs typeface="Calibri"/>
              <a:sym typeface="Calibri"/>
            </a:endParaRPr>
          </a:p>
        </p:txBody>
      </p:sp>
      <p:cxnSp>
        <p:nvCxnSpPr>
          <p:cNvPr id="697" name="Google Shape;697;p78"/>
          <p:cNvCxnSpPr/>
          <p:nvPr/>
        </p:nvCxnSpPr>
        <p:spPr>
          <a:xfrm>
            <a:off x="2163825" y="2021925"/>
            <a:ext cx="425700" cy="260100"/>
          </a:xfrm>
          <a:prstGeom prst="straightConnector1">
            <a:avLst/>
          </a:prstGeom>
          <a:noFill/>
          <a:ln cap="flat" cmpd="sng" w="9525">
            <a:solidFill>
              <a:srgbClr val="FF9900"/>
            </a:solidFill>
            <a:prstDash val="solid"/>
            <a:round/>
            <a:headEnd len="med" w="med" type="none"/>
            <a:tailEnd len="med" w="med" type="triangle"/>
          </a:ln>
        </p:spPr>
      </p:cxnSp>
      <p:sp>
        <p:nvSpPr>
          <p:cNvPr id="698" name="Google Shape;698;p78"/>
          <p:cNvSpPr txBox="1"/>
          <p:nvPr/>
        </p:nvSpPr>
        <p:spPr>
          <a:xfrm>
            <a:off x="1489850" y="1714500"/>
            <a:ext cx="6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99" name="Google Shape;699;p78"/>
          <p:cNvSpPr txBox="1"/>
          <p:nvPr/>
        </p:nvSpPr>
        <p:spPr>
          <a:xfrm>
            <a:off x="1454700" y="1639600"/>
            <a:ext cx="102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9900"/>
                </a:solidFill>
                <a:latin typeface="Calibri"/>
                <a:ea typeface="Calibri"/>
                <a:cs typeface="Calibri"/>
                <a:sym typeface="Calibri"/>
              </a:rPr>
              <a:t>Python</a:t>
            </a:r>
            <a:endParaRPr sz="1600">
              <a:solidFill>
                <a:srgbClr val="FF99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Course Overview</a:t>
            </a:r>
            <a:endParaRPr/>
          </a:p>
        </p:txBody>
      </p:sp>
      <p:sp>
        <p:nvSpPr>
          <p:cNvPr id="80" name="Google Shape;80;p16"/>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2200" u="sng"/>
              <a:t>Goal</a:t>
            </a:r>
            <a:r>
              <a:rPr lang="en" sz="2200"/>
              <a:t>: build a core foundation of </a:t>
            </a:r>
            <a:r>
              <a:rPr i="1" lang="en" sz="2200"/>
              <a:t>computational thinking</a:t>
            </a:r>
            <a:r>
              <a:rPr lang="en" sz="2200"/>
              <a:t> through studying </a:t>
            </a:r>
            <a:r>
              <a:rPr b="1" lang="en" sz="2200">
                <a:solidFill>
                  <a:srgbClr val="1072BD"/>
                </a:solidFill>
              </a:rPr>
              <a:t>data structures </a:t>
            </a:r>
            <a:r>
              <a:rPr lang="en" sz="2200"/>
              <a:t>and </a:t>
            </a:r>
            <a:r>
              <a:rPr b="1" lang="en" sz="2200">
                <a:solidFill>
                  <a:srgbClr val="FF9900"/>
                </a:solidFill>
              </a:rPr>
              <a:t>algorithms</a:t>
            </a:r>
            <a:r>
              <a:rPr lang="en" sz="2200"/>
              <a:t>.</a:t>
            </a:r>
            <a:endParaRPr sz="2200"/>
          </a:p>
          <a:p>
            <a:pPr indent="0" lvl="0" marL="0" rtl="0" algn="l">
              <a:spcBef>
                <a:spcPts val="600"/>
              </a:spcBef>
              <a:spcAft>
                <a:spcPts val="0"/>
              </a:spcAft>
              <a:buNone/>
            </a:pPr>
            <a:r>
              <a:t/>
            </a:r>
            <a:endParaRPr/>
          </a:p>
          <a:p>
            <a:pPr indent="0" lvl="0" marL="0" rtl="0" algn="l">
              <a:spcBef>
                <a:spcPts val="600"/>
              </a:spcBef>
              <a:spcAft>
                <a:spcPts val="0"/>
              </a:spcAft>
              <a:buNone/>
            </a:pPr>
            <a:r>
              <a:rPr lang="en"/>
              <a:t>4 weeks of instruction:</a:t>
            </a:r>
            <a:endParaRPr/>
          </a:p>
          <a:p>
            <a:pPr indent="-355600" lvl="0" marL="457200" rtl="0" algn="l">
              <a:spcBef>
                <a:spcPts val="600"/>
              </a:spcBef>
              <a:spcAft>
                <a:spcPts val="0"/>
              </a:spcAft>
              <a:buSzPts val="2000"/>
              <a:buChar char="●"/>
            </a:pPr>
            <a:r>
              <a:rPr lang="en" u="sng"/>
              <a:t>Week 1</a:t>
            </a:r>
            <a:r>
              <a:rPr lang="en"/>
              <a:t>: Core Python Programming Concepts</a:t>
            </a:r>
            <a:endParaRPr/>
          </a:p>
          <a:p>
            <a:pPr indent="-355600" lvl="0" marL="457200" rtl="0" algn="l">
              <a:spcBef>
                <a:spcPts val="0"/>
              </a:spcBef>
              <a:spcAft>
                <a:spcPts val="0"/>
              </a:spcAft>
              <a:buSzPts val="2000"/>
              <a:buChar char="●"/>
            </a:pPr>
            <a:r>
              <a:rPr lang="en" u="sng"/>
              <a:t>Week 2</a:t>
            </a:r>
            <a:r>
              <a:rPr lang="en"/>
              <a:t>: Advanced Programming</a:t>
            </a:r>
            <a:endParaRPr/>
          </a:p>
          <a:p>
            <a:pPr indent="-355600" lvl="0" marL="457200" rtl="0" algn="l">
              <a:spcBef>
                <a:spcPts val="0"/>
              </a:spcBef>
              <a:spcAft>
                <a:spcPts val="0"/>
              </a:spcAft>
              <a:buSzPts val="2000"/>
              <a:buChar char="●"/>
            </a:pPr>
            <a:r>
              <a:rPr lang="en" u="sng"/>
              <a:t>Week 3</a:t>
            </a:r>
            <a:r>
              <a:rPr lang="en"/>
              <a:t>: Algorithms</a:t>
            </a:r>
            <a:endParaRPr/>
          </a:p>
          <a:p>
            <a:pPr indent="-355600" lvl="0" marL="457200" rtl="0" algn="l">
              <a:spcBef>
                <a:spcPts val="0"/>
              </a:spcBef>
              <a:spcAft>
                <a:spcPts val="0"/>
              </a:spcAft>
              <a:buSzPts val="2000"/>
              <a:buChar char="●"/>
            </a:pPr>
            <a:r>
              <a:rPr lang="en" u="sng"/>
              <a:t>Week 4</a:t>
            </a:r>
            <a:r>
              <a:rPr lang="en"/>
              <a:t>: Data Structures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81" name="Google Shape;81;p16"/>
          <p:cNvPicPr preferRelativeResize="0"/>
          <p:nvPr/>
        </p:nvPicPr>
        <p:blipFill rotWithShape="1">
          <a:blip r:embed="rId3">
            <a:alphaModFix/>
          </a:blip>
          <a:srcRect b="0" l="0" r="1283" t="0"/>
          <a:stretch/>
        </p:blipFill>
        <p:spPr>
          <a:xfrm>
            <a:off x="2096425" y="3466225"/>
            <a:ext cx="5209677" cy="163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a:t>
            </a:r>
            <a:endParaRPr/>
          </a:p>
        </p:txBody>
      </p:sp>
      <p:sp>
        <p:nvSpPr>
          <p:cNvPr id="87" name="Google Shape;87;p17"/>
          <p:cNvSpPr txBox="1"/>
          <p:nvPr>
            <p:ph idx="1" type="body"/>
          </p:nvPr>
        </p:nvSpPr>
        <p:spPr>
          <a:xfrm>
            <a:off x="243000" y="556500"/>
            <a:ext cx="4019100" cy="4153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Fantastic teaching team</a:t>
            </a:r>
            <a:endParaRPr/>
          </a:p>
          <a:p>
            <a:pPr indent="-355600" lvl="1" marL="914400" rtl="0" algn="l">
              <a:spcBef>
                <a:spcPts val="0"/>
              </a:spcBef>
              <a:spcAft>
                <a:spcPts val="0"/>
              </a:spcAft>
              <a:buSzPts val="2000"/>
              <a:buChar char="○"/>
            </a:pPr>
            <a:r>
              <a:rPr lang="en"/>
              <a:t>Mix of current students (undergrad, graduate), and industry workers</a:t>
            </a:r>
            <a:endParaRPr/>
          </a:p>
          <a:p>
            <a:pPr indent="-355600" lvl="1" marL="914400" rtl="0" algn="l">
              <a:spcBef>
                <a:spcPts val="0"/>
              </a:spcBef>
              <a:spcAft>
                <a:spcPts val="0"/>
              </a:spcAft>
              <a:buSzPts val="2000"/>
              <a:buChar char="○"/>
            </a:pPr>
            <a:r>
              <a:rPr i="1" lang="en"/>
              <a:t>ask them questions</a:t>
            </a:r>
            <a:endParaRPr/>
          </a:p>
        </p:txBody>
      </p:sp>
      <p:grpSp>
        <p:nvGrpSpPr>
          <p:cNvPr id="88" name="Google Shape;88;p17"/>
          <p:cNvGrpSpPr/>
          <p:nvPr/>
        </p:nvGrpSpPr>
        <p:grpSpPr>
          <a:xfrm>
            <a:off x="4376136" y="923028"/>
            <a:ext cx="4596633" cy="4072891"/>
            <a:chOff x="4242925" y="778300"/>
            <a:chExt cx="4320550" cy="3865324"/>
          </a:xfrm>
        </p:grpSpPr>
        <p:pic>
          <p:nvPicPr>
            <p:cNvPr id="89" name="Google Shape;89;p17"/>
            <p:cNvPicPr preferRelativeResize="0"/>
            <p:nvPr/>
          </p:nvPicPr>
          <p:blipFill rotWithShape="1">
            <a:blip r:embed="rId3">
              <a:alphaModFix/>
            </a:blip>
            <a:srcRect b="5651" l="0" r="26367" t="0"/>
            <a:stretch/>
          </p:blipFill>
          <p:spPr>
            <a:xfrm>
              <a:off x="4242925" y="778300"/>
              <a:ext cx="3181349" cy="3865324"/>
            </a:xfrm>
            <a:prstGeom prst="rect">
              <a:avLst/>
            </a:prstGeom>
            <a:noFill/>
            <a:ln>
              <a:noFill/>
            </a:ln>
          </p:spPr>
        </p:pic>
        <p:pic>
          <p:nvPicPr>
            <p:cNvPr id="90" name="Google Shape;90;p17"/>
            <p:cNvPicPr preferRelativeResize="0"/>
            <p:nvPr/>
          </p:nvPicPr>
          <p:blipFill rotWithShape="1">
            <a:blip r:embed="rId3">
              <a:alphaModFix/>
            </a:blip>
            <a:srcRect b="34391" l="73632" r="0" t="0"/>
            <a:stretch/>
          </p:blipFill>
          <p:spPr>
            <a:xfrm>
              <a:off x="7424275" y="778300"/>
              <a:ext cx="1139200" cy="2687927"/>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Day Structure</a:t>
            </a:r>
            <a:endParaRPr/>
          </a:p>
        </p:txBody>
      </p:sp>
      <p:sp>
        <p:nvSpPr>
          <p:cNvPr id="96" name="Google Shape;96;p18"/>
          <p:cNvSpPr txBox="1"/>
          <p:nvPr>
            <p:ph idx="1" type="body"/>
          </p:nvPr>
        </p:nvSpPr>
        <p:spPr>
          <a:xfrm>
            <a:off x="243000" y="556500"/>
            <a:ext cx="46914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Morning/Afternoon blocks, made up of…</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b="1" lang="en"/>
              <a:t>Lecture</a:t>
            </a:r>
            <a:r>
              <a:rPr lang="en"/>
              <a:t>: big room, one lecturer teaching at the front, demonstrating on the computer, no computers</a:t>
            </a:r>
            <a:endParaRPr/>
          </a:p>
          <a:p>
            <a:pPr indent="0" lvl="0" marL="457200" rtl="0" algn="l">
              <a:spcBef>
                <a:spcPts val="600"/>
              </a:spcBef>
              <a:spcAft>
                <a:spcPts val="0"/>
              </a:spcAft>
              <a:buNone/>
            </a:pPr>
            <a:r>
              <a:t/>
            </a:r>
            <a:endParaRPr/>
          </a:p>
          <a:p>
            <a:pPr indent="-355600" lvl="0" marL="457200" rtl="0" algn="l">
              <a:spcBef>
                <a:spcPts val="600"/>
              </a:spcBef>
              <a:spcAft>
                <a:spcPts val="0"/>
              </a:spcAft>
              <a:buSzPts val="2000"/>
              <a:buChar char="●"/>
            </a:pPr>
            <a:r>
              <a:rPr b="1" lang="en"/>
              <a:t>Lab</a:t>
            </a:r>
            <a:r>
              <a:rPr lang="en"/>
              <a:t>: smaller room, each student working on their own computer to solve problems, TAs around to help</a:t>
            </a:r>
            <a:endParaRPr/>
          </a:p>
        </p:txBody>
      </p:sp>
      <p:graphicFrame>
        <p:nvGraphicFramePr>
          <p:cNvPr id="97" name="Google Shape;97;p18"/>
          <p:cNvGraphicFramePr/>
          <p:nvPr/>
        </p:nvGraphicFramePr>
        <p:xfrm>
          <a:off x="5305650" y="924725"/>
          <a:ext cx="3000000" cy="3000000"/>
        </p:xfrm>
        <a:graphic>
          <a:graphicData uri="http://schemas.openxmlformats.org/drawingml/2006/table">
            <a:tbl>
              <a:tblPr>
                <a:noFill/>
                <a:tableStyleId>{282EA6ED-B407-4F48-BE5F-CB8F96E8F177}</a:tableStyleId>
              </a:tblPr>
              <a:tblGrid>
                <a:gridCol w="880550"/>
                <a:gridCol w="1824625"/>
              </a:tblGrid>
              <a:tr h="100000">
                <a:tc rowSpan="2">
                  <a:txBody>
                    <a:bodyPr/>
                    <a:lstStyle/>
                    <a:p>
                      <a:pPr indent="0" lvl="0" marL="0" rtl="0" algn="ctr">
                        <a:lnSpc>
                          <a:spcPct val="115000"/>
                        </a:lnSpc>
                        <a:spcBef>
                          <a:spcPts val="0"/>
                        </a:spcBef>
                        <a:spcAft>
                          <a:spcPts val="0"/>
                        </a:spcAft>
                        <a:buNone/>
                      </a:pPr>
                      <a:r>
                        <a:rPr b="1" lang="en" sz="1000">
                          <a:solidFill>
                            <a:srgbClr val="FFFFFF"/>
                          </a:solidFill>
                        </a:rPr>
                        <a:t>TIME</a:t>
                      </a:r>
                      <a:endParaRPr b="1" sz="1000">
                        <a:solidFill>
                          <a:srgbClr val="FFFFFF"/>
                        </a:solidFill>
                      </a:endParaRPr>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808080"/>
                    </a:solidFill>
                  </a:tcPr>
                </a:tc>
                <a:tc rowSpan="2">
                  <a:txBody>
                    <a:bodyPr/>
                    <a:lstStyle/>
                    <a:p>
                      <a:pPr indent="0" lvl="0" marL="0" rtl="0" algn="ctr">
                        <a:lnSpc>
                          <a:spcPct val="115000"/>
                        </a:lnSpc>
                        <a:spcBef>
                          <a:spcPts val="0"/>
                        </a:spcBef>
                        <a:spcAft>
                          <a:spcPts val="0"/>
                        </a:spcAft>
                        <a:buNone/>
                      </a:pPr>
                      <a:r>
                        <a:rPr b="1" lang="en" sz="1000">
                          <a:solidFill>
                            <a:srgbClr val="FFFFFF"/>
                          </a:solidFill>
                        </a:rPr>
                        <a:t>SCHEDULE</a:t>
                      </a:r>
                      <a:endParaRPr b="1" sz="1000">
                        <a:solidFill>
                          <a:srgbClr val="FFFFFF"/>
                        </a:solidFill>
                      </a:endParaRPr>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536162"/>
                    </a:solidFill>
                  </a:tcPr>
                </a:tc>
              </a:tr>
              <a:tr h="200025">
                <a:tc vMerge="1"/>
                <a:tc vMerge="1"/>
              </a:tr>
              <a:tr h="209550">
                <a:tc rowSpan="2">
                  <a:txBody>
                    <a:bodyPr/>
                    <a:lstStyle/>
                    <a:p>
                      <a:pPr indent="0" lvl="0" marL="0" rtl="0" algn="ctr">
                        <a:lnSpc>
                          <a:spcPct val="115000"/>
                        </a:lnSpc>
                        <a:spcBef>
                          <a:spcPts val="0"/>
                        </a:spcBef>
                        <a:spcAft>
                          <a:spcPts val="0"/>
                        </a:spcAft>
                        <a:buNone/>
                      </a:pPr>
                      <a:r>
                        <a:rPr lang="en" sz="1000"/>
                        <a:t>9</a:t>
                      </a:r>
                      <a:r>
                        <a:rPr lang="en" sz="1000"/>
                        <a:t>:00-10:00</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rowSpan="2">
                  <a:txBody>
                    <a:bodyPr/>
                    <a:lstStyle/>
                    <a:p>
                      <a:pPr indent="0" lvl="0" marL="0" rtl="0" algn="ctr">
                        <a:lnSpc>
                          <a:spcPct val="115000"/>
                        </a:lnSpc>
                        <a:spcBef>
                          <a:spcPts val="0"/>
                        </a:spcBef>
                        <a:spcAft>
                          <a:spcPts val="0"/>
                        </a:spcAft>
                        <a:buNone/>
                      </a:pPr>
                      <a:r>
                        <a:rPr lang="en" sz="1000">
                          <a:solidFill>
                            <a:schemeClr val="dk1"/>
                          </a:solidFill>
                        </a:rPr>
                        <a:t>Morning Lecture A</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5CCCD"/>
                    </a:solidFill>
                  </a:tcPr>
                </a:tc>
              </a:tr>
              <a:tr h="120925">
                <a:tc vMerge="1"/>
                <a:tc vMerge="1"/>
              </a:tr>
              <a:tr h="200025">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10</a:t>
                      </a:r>
                      <a:r>
                        <a:rPr lang="en" sz="1000">
                          <a:solidFill>
                            <a:schemeClr val="dk1"/>
                          </a:solidFill>
                        </a:rPr>
                        <a:t>:00-10:15</a:t>
                      </a:r>
                      <a:endParaRPr/>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 sz="1000"/>
                        <a:t>Break</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1E6E6"/>
                    </a:solidFill>
                  </a:tcPr>
                </a:tc>
              </a:tr>
              <a:tr h="200025">
                <a:tc rowSpan="2">
                  <a:txBody>
                    <a:bodyPr/>
                    <a:lstStyle/>
                    <a:p>
                      <a:pPr indent="0" lvl="0" marL="0" rtl="0" algn="ctr">
                        <a:lnSpc>
                          <a:spcPct val="115000"/>
                        </a:lnSpc>
                        <a:spcBef>
                          <a:spcPts val="0"/>
                        </a:spcBef>
                        <a:spcAft>
                          <a:spcPts val="0"/>
                        </a:spcAft>
                        <a:buNone/>
                      </a:pPr>
                      <a:r>
                        <a:rPr lang="en" sz="1000"/>
                        <a:t>10:15-12:15</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rowSpan="2">
                  <a:txBody>
                    <a:bodyPr/>
                    <a:lstStyle/>
                    <a:p>
                      <a:pPr indent="0" lvl="0" marL="0" rtl="0" algn="ctr">
                        <a:lnSpc>
                          <a:spcPct val="115000"/>
                        </a:lnSpc>
                        <a:spcBef>
                          <a:spcPts val="0"/>
                        </a:spcBef>
                        <a:spcAft>
                          <a:spcPts val="0"/>
                        </a:spcAft>
                        <a:buNone/>
                      </a:pPr>
                      <a:r>
                        <a:rPr lang="en" sz="1000"/>
                        <a:t>Morning Lab A</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5CCCD"/>
                    </a:solidFill>
                  </a:tcPr>
                </a:tc>
              </a:tr>
              <a:tr h="347700">
                <a:tc vMerge="1"/>
                <a:tc vMerge="1"/>
              </a:tr>
              <a:tr h="386775">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12:15-1:45</a:t>
                      </a:r>
                      <a:endParaRPr/>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 sz="1000"/>
                        <a:t>Lunch</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1E6E6"/>
                    </a:solidFill>
                  </a:tcPr>
                </a:tc>
              </a:tr>
              <a:tr h="200025">
                <a:tc rowSpan="2">
                  <a:txBody>
                    <a:bodyPr/>
                    <a:lstStyle/>
                    <a:p>
                      <a:pPr indent="0" lvl="0" marL="0" rtl="0" algn="ctr">
                        <a:lnSpc>
                          <a:spcPct val="115000"/>
                        </a:lnSpc>
                        <a:spcBef>
                          <a:spcPts val="0"/>
                        </a:spcBef>
                        <a:spcAft>
                          <a:spcPts val="0"/>
                        </a:spcAft>
                        <a:buNone/>
                      </a:pPr>
                      <a:r>
                        <a:rPr lang="en" sz="1000"/>
                        <a:t>1:45-2:45</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rowSpan="2">
                  <a:txBody>
                    <a:bodyPr/>
                    <a:lstStyle/>
                    <a:p>
                      <a:pPr indent="0" lvl="0" marL="0" rtl="0" algn="ctr">
                        <a:lnSpc>
                          <a:spcPct val="115000"/>
                        </a:lnSpc>
                        <a:spcBef>
                          <a:spcPts val="0"/>
                        </a:spcBef>
                        <a:spcAft>
                          <a:spcPts val="0"/>
                        </a:spcAft>
                        <a:buNone/>
                      </a:pPr>
                      <a:r>
                        <a:rPr lang="en" sz="1000"/>
                        <a:t>Afternoon </a:t>
                      </a:r>
                      <a:r>
                        <a:rPr lang="en" sz="1000"/>
                        <a:t>Lecture B</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5CCCD"/>
                    </a:solidFill>
                  </a:tcPr>
                </a:tc>
              </a:tr>
              <a:tr h="157825">
                <a:tc vMerge="1"/>
                <a:tc vMerge="1"/>
              </a:tr>
              <a:tr h="200025">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2:45</a:t>
                      </a:r>
                      <a:r>
                        <a:rPr lang="en" sz="1000">
                          <a:solidFill>
                            <a:schemeClr val="dk1"/>
                          </a:solidFill>
                        </a:rPr>
                        <a:t>-3:00</a:t>
                      </a:r>
                      <a:endParaRPr/>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2F2F2"/>
                    </a:solidFill>
                  </a:tcPr>
                </a:tc>
                <a:tc>
                  <a:txBody>
                    <a:bodyPr/>
                    <a:lstStyle/>
                    <a:p>
                      <a:pPr indent="0" lvl="0" marL="0" rtl="0" algn="ctr">
                        <a:lnSpc>
                          <a:spcPct val="115000"/>
                        </a:lnSpc>
                        <a:spcBef>
                          <a:spcPts val="0"/>
                        </a:spcBef>
                        <a:spcAft>
                          <a:spcPts val="0"/>
                        </a:spcAft>
                        <a:buNone/>
                      </a:pPr>
                      <a:r>
                        <a:rPr lang="en" sz="1000"/>
                        <a:t>Break</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1E6E6"/>
                    </a:solidFill>
                  </a:tcPr>
                </a:tc>
              </a:tr>
              <a:tr h="200025">
                <a:tc rowSpan="2">
                  <a:txBody>
                    <a:bodyPr/>
                    <a:lstStyle/>
                    <a:p>
                      <a:pPr indent="0" lvl="0" marL="0" rtl="0" algn="ctr">
                        <a:lnSpc>
                          <a:spcPct val="115000"/>
                        </a:lnSpc>
                        <a:spcBef>
                          <a:spcPts val="0"/>
                        </a:spcBef>
                        <a:spcAft>
                          <a:spcPts val="0"/>
                        </a:spcAft>
                        <a:buNone/>
                      </a:pPr>
                      <a:r>
                        <a:rPr lang="en" sz="1000"/>
                        <a:t>3</a:t>
                      </a:r>
                      <a:r>
                        <a:rPr lang="en" sz="1000"/>
                        <a:t>:00-5:00</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rowSpan="2">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Afternoon Lab B</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5CCCD"/>
                    </a:solidFill>
                  </a:tcPr>
                </a:tc>
              </a:tr>
              <a:tr h="440525">
                <a:tc vMerge="1"/>
                <a:tc vMerge="1"/>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